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368" r:id="rId2"/>
    <p:sldId id="407" r:id="rId3"/>
    <p:sldId id="387" r:id="rId4"/>
    <p:sldId id="385" r:id="rId5"/>
    <p:sldId id="412" r:id="rId6"/>
    <p:sldId id="411" r:id="rId7"/>
    <p:sldId id="427" r:id="rId8"/>
    <p:sldId id="408" r:id="rId9"/>
    <p:sldId id="390" r:id="rId10"/>
    <p:sldId id="410" r:id="rId11"/>
    <p:sldId id="414" r:id="rId12"/>
    <p:sldId id="428" r:id="rId13"/>
    <p:sldId id="413" r:id="rId14"/>
    <p:sldId id="423" r:id="rId15"/>
    <p:sldId id="422" r:id="rId16"/>
    <p:sldId id="420" r:id="rId17"/>
    <p:sldId id="418" r:id="rId18"/>
    <p:sldId id="424" r:id="rId19"/>
    <p:sldId id="415" r:id="rId20"/>
    <p:sldId id="396" r:id="rId21"/>
    <p:sldId id="416" r:id="rId22"/>
    <p:sldId id="426" r:id="rId23"/>
    <p:sldId id="425" r:id="rId24"/>
    <p:sldId id="401" r:id="rId25"/>
    <p:sldId id="404" r:id="rId26"/>
    <p:sldId id="403" r:id="rId27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651205D-A044-4701-B615-635FE7B22A96}">
          <p14:sldIdLst>
            <p14:sldId id="368"/>
            <p14:sldId id="407"/>
            <p14:sldId id="387"/>
            <p14:sldId id="385"/>
            <p14:sldId id="412"/>
            <p14:sldId id="411"/>
            <p14:sldId id="427"/>
            <p14:sldId id="408"/>
            <p14:sldId id="390"/>
            <p14:sldId id="410"/>
            <p14:sldId id="414"/>
            <p14:sldId id="428"/>
            <p14:sldId id="413"/>
            <p14:sldId id="423"/>
            <p14:sldId id="422"/>
            <p14:sldId id="420"/>
            <p14:sldId id="418"/>
            <p14:sldId id="424"/>
            <p14:sldId id="415"/>
            <p14:sldId id="396"/>
            <p14:sldId id="416"/>
            <p14:sldId id="426"/>
            <p14:sldId id="425"/>
            <p14:sldId id="401"/>
            <p14:sldId id="404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B1"/>
    <a:srgbClr val="52C6BA"/>
    <a:srgbClr val="1E818E"/>
    <a:srgbClr val="FFECA9"/>
    <a:srgbClr val="333333"/>
    <a:srgbClr val="FBDE05"/>
    <a:srgbClr val="36B845"/>
    <a:srgbClr val="FFFFFF"/>
    <a:srgbClr val="E6E6E6"/>
    <a:srgbClr val="82C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62515" autoAdjust="0"/>
  </p:normalViewPr>
  <p:slideViewPr>
    <p:cSldViewPr>
      <p:cViewPr varScale="1">
        <p:scale>
          <a:sx n="72" d="100"/>
          <a:sy n="72" d="100"/>
        </p:scale>
        <p:origin x="253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08"/>
    </p:cViewPr>
  </p:sorterViewPr>
  <p:notesViewPr>
    <p:cSldViewPr>
      <p:cViewPr varScale="1">
        <p:scale>
          <a:sx n="116" d="100"/>
          <a:sy n="116" d="100"/>
        </p:scale>
        <p:origin x="1524" y="9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9888;&#46041;&#49440;\Downloads\run_article-tag-Info_cumulative_reward%20(3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400" b="1"/>
              <a:t>Mean</a:t>
            </a:r>
            <a:r>
              <a:rPr lang="en-US" altLang="ko-KR" sz="2400" b="1" baseline="0"/>
              <a:t> reward</a:t>
            </a:r>
            <a:endParaRPr lang="en-US" altLang="ko-KR" sz="2400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'run_article-tag-Info_cumulative'!$C$1</c:f>
              <c:strCache>
                <c:ptCount val="1"/>
                <c:pt idx="0">
                  <c:v>Value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'run_article-tag-Info_cumulative'!$B$2:$B$301</c:f>
              <c:numCache>
                <c:formatCode>General</c:formatCode>
                <c:ptCount val="300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  <c:pt idx="6">
                  <c:v>7000</c:v>
                </c:pt>
                <c:pt idx="7">
                  <c:v>8000</c:v>
                </c:pt>
                <c:pt idx="8">
                  <c:v>9000</c:v>
                </c:pt>
                <c:pt idx="9">
                  <c:v>10000</c:v>
                </c:pt>
                <c:pt idx="10">
                  <c:v>11000</c:v>
                </c:pt>
                <c:pt idx="11">
                  <c:v>12000</c:v>
                </c:pt>
                <c:pt idx="12">
                  <c:v>13000</c:v>
                </c:pt>
                <c:pt idx="13">
                  <c:v>14000</c:v>
                </c:pt>
                <c:pt idx="14">
                  <c:v>15000</c:v>
                </c:pt>
                <c:pt idx="15">
                  <c:v>16000</c:v>
                </c:pt>
                <c:pt idx="16">
                  <c:v>17000</c:v>
                </c:pt>
                <c:pt idx="17">
                  <c:v>18000</c:v>
                </c:pt>
                <c:pt idx="18">
                  <c:v>19000</c:v>
                </c:pt>
                <c:pt idx="19">
                  <c:v>20000</c:v>
                </c:pt>
                <c:pt idx="20">
                  <c:v>21000</c:v>
                </c:pt>
                <c:pt idx="21">
                  <c:v>22000</c:v>
                </c:pt>
                <c:pt idx="22">
                  <c:v>23000</c:v>
                </c:pt>
                <c:pt idx="23">
                  <c:v>24000</c:v>
                </c:pt>
                <c:pt idx="24">
                  <c:v>25000</c:v>
                </c:pt>
                <c:pt idx="25">
                  <c:v>26000</c:v>
                </c:pt>
                <c:pt idx="26">
                  <c:v>27000</c:v>
                </c:pt>
                <c:pt idx="27">
                  <c:v>28000</c:v>
                </c:pt>
                <c:pt idx="28">
                  <c:v>29000</c:v>
                </c:pt>
                <c:pt idx="29">
                  <c:v>30000</c:v>
                </c:pt>
                <c:pt idx="30">
                  <c:v>31000</c:v>
                </c:pt>
                <c:pt idx="31">
                  <c:v>32000</c:v>
                </c:pt>
                <c:pt idx="32">
                  <c:v>33000</c:v>
                </c:pt>
                <c:pt idx="33">
                  <c:v>34000</c:v>
                </c:pt>
                <c:pt idx="34">
                  <c:v>35000</c:v>
                </c:pt>
                <c:pt idx="35">
                  <c:v>36000</c:v>
                </c:pt>
                <c:pt idx="36">
                  <c:v>37000</c:v>
                </c:pt>
                <c:pt idx="37">
                  <c:v>38000</c:v>
                </c:pt>
                <c:pt idx="38">
                  <c:v>39000</c:v>
                </c:pt>
                <c:pt idx="39">
                  <c:v>40000</c:v>
                </c:pt>
                <c:pt idx="40">
                  <c:v>41000</c:v>
                </c:pt>
                <c:pt idx="41">
                  <c:v>42000</c:v>
                </c:pt>
                <c:pt idx="42">
                  <c:v>43000</c:v>
                </c:pt>
                <c:pt idx="43">
                  <c:v>44000</c:v>
                </c:pt>
                <c:pt idx="44">
                  <c:v>45000</c:v>
                </c:pt>
                <c:pt idx="45">
                  <c:v>46000</c:v>
                </c:pt>
                <c:pt idx="46">
                  <c:v>47000</c:v>
                </c:pt>
                <c:pt idx="47">
                  <c:v>48000</c:v>
                </c:pt>
                <c:pt idx="48">
                  <c:v>49000</c:v>
                </c:pt>
                <c:pt idx="49">
                  <c:v>50000</c:v>
                </c:pt>
                <c:pt idx="50">
                  <c:v>51000</c:v>
                </c:pt>
                <c:pt idx="51">
                  <c:v>52000</c:v>
                </c:pt>
                <c:pt idx="52">
                  <c:v>53000</c:v>
                </c:pt>
                <c:pt idx="53">
                  <c:v>54000</c:v>
                </c:pt>
                <c:pt idx="54">
                  <c:v>55000</c:v>
                </c:pt>
                <c:pt idx="55">
                  <c:v>56000</c:v>
                </c:pt>
                <c:pt idx="56">
                  <c:v>57000</c:v>
                </c:pt>
                <c:pt idx="57">
                  <c:v>58000</c:v>
                </c:pt>
                <c:pt idx="58">
                  <c:v>59000</c:v>
                </c:pt>
                <c:pt idx="59">
                  <c:v>60000</c:v>
                </c:pt>
                <c:pt idx="60">
                  <c:v>61000</c:v>
                </c:pt>
                <c:pt idx="61">
                  <c:v>62000</c:v>
                </c:pt>
                <c:pt idx="62">
                  <c:v>63000</c:v>
                </c:pt>
                <c:pt idx="63">
                  <c:v>64000</c:v>
                </c:pt>
                <c:pt idx="64">
                  <c:v>65000</c:v>
                </c:pt>
                <c:pt idx="65">
                  <c:v>66000</c:v>
                </c:pt>
                <c:pt idx="66">
                  <c:v>67000</c:v>
                </c:pt>
                <c:pt idx="67">
                  <c:v>68000</c:v>
                </c:pt>
                <c:pt idx="68">
                  <c:v>69000</c:v>
                </c:pt>
                <c:pt idx="69">
                  <c:v>70000</c:v>
                </c:pt>
                <c:pt idx="70">
                  <c:v>71000</c:v>
                </c:pt>
                <c:pt idx="71">
                  <c:v>72000</c:v>
                </c:pt>
                <c:pt idx="72">
                  <c:v>73000</c:v>
                </c:pt>
                <c:pt idx="73">
                  <c:v>74000</c:v>
                </c:pt>
                <c:pt idx="74">
                  <c:v>75000</c:v>
                </c:pt>
                <c:pt idx="75">
                  <c:v>76000</c:v>
                </c:pt>
                <c:pt idx="76">
                  <c:v>77000</c:v>
                </c:pt>
                <c:pt idx="77">
                  <c:v>78000</c:v>
                </c:pt>
                <c:pt idx="78">
                  <c:v>79000</c:v>
                </c:pt>
                <c:pt idx="79">
                  <c:v>80000</c:v>
                </c:pt>
                <c:pt idx="80">
                  <c:v>81000</c:v>
                </c:pt>
                <c:pt idx="81">
                  <c:v>82000</c:v>
                </c:pt>
                <c:pt idx="82">
                  <c:v>83000</c:v>
                </c:pt>
                <c:pt idx="83">
                  <c:v>84000</c:v>
                </c:pt>
                <c:pt idx="84">
                  <c:v>85000</c:v>
                </c:pt>
                <c:pt idx="85">
                  <c:v>86000</c:v>
                </c:pt>
                <c:pt idx="86">
                  <c:v>87000</c:v>
                </c:pt>
                <c:pt idx="87">
                  <c:v>88000</c:v>
                </c:pt>
                <c:pt idx="88">
                  <c:v>89000</c:v>
                </c:pt>
                <c:pt idx="89">
                  <c:v>90000</c:v>
                </c:pt>
                <c:pt idx="90">
                  <c:v>91000</c:v>
                </c:pt>
                <c:pt idx="91">
                  <c:v>92000</c:v>
                </c:pt>
                <c:pt idx="92">
                  <c:v>93000</c:v>
                </c:pt>
                <c:pt idx="93">
                  <c:v>94000</c:v>
                </c:pt>
                <c:pt idx="94">
                  <c:v>95000</c:v>
                </c:pt>
                <c:pt idx="95">
                  <c:v>96000</c:v>
                </c:pt>
                <c:pt idx="96">
                  <c:v>97000</c:v>
                </c:pt>
                <c:pt idx="97">
                  <c:v>98000</c:v>
                </c:pt>
                <c:pt idx="98">
                  <c:v>99000</c:v>
                </c:pt>
                <c:pt idx="99">
                  <c:v>100000</c:v>
                </c:pt>
                <c:pt idx="100">
                  <c:v>101000</c:v>
                </c:pt>
                <c:pt idx="101">
                  <c:v>102000</c:v>
                </c:pt>
                <c:pt idx="102">
                  <c:v>103000</c:v>
                </c:pt>
                <c:pt idx="103">
                  <c:v>104000</c:v>
                </c:pt>
                <c:pt idx="104">
                  <c:v>105000</c:v>
                </c:pt>
                <c:pt idx="105">
                  <c:v>106000</c:v>
                </c:pt>
                <c:pt idx="106">
                  <c:v>107000</c:v>
                </c:pt>
                <c:pt idx="107">
                  <c:v>108000</c:v>
                </c:pt>
                <c:pt idx="108">
                  <c:v>109000</c:v>
                </c:pt>
                <c:pt idx="109">
                  <c:v>110000</c:v>
                </c:pt>
                <c:pt idx="110">
                  <c:v>111000</c:v>
                </c:pt>
                <c:pt idx="111">
                  <c:v>112000</c:v>
                </c:pt>
                <c:pt idx="112">
                  <c:v>113000</c:v>
                </c:pt>
                <c:pt idx="113">
                  <c:v>114000</c:v>
                </c:pt>
                <c:pt idx="114">
                  <c:v>115000</c:v>
                </c:pt>
                <c:pt idx="115">
                  <c:v>116000</c:v>
                </c:pt>
                <c:pt idx="116">
                  <c:v>117000</c:v>
                </c:pt>
                <c:pt idx="117">
                  <c:v>118000</c:v>
                </c:pt>
                <c:pt idx="118">
                  <c:v>119000</c:v>
                </c:pt>
                <c:pt idx="119">
                  <c:v>120000</c:v>
                </c:pt>
                <c:pt idx="120">
                  <c:v>121000</c:v>
                </c:pt>
                <c:pt idx="121">
                  <c:v>122000</c:v>
                </c:pt>
                <c:pt idx="122">
                  <c:v>123000</c:v>
                </c:pt>
                <c:pt idx="123">
                  <c:v>124000</c:v>
                </c:pt>
                <c:pt idx="124">
                  <c:v>125000</c:v>
                </c:pt>
                <c:pt idx="125">
                  <c:v>126000</c:v>
                </c:pt>
                <c:pt idx="126">
                  <c:v>127000</c:v>
                </c:pt>
                <c:pt idx="127">
                  <c:v>128000</c:v>
                </c:pt>
                <c:pt idx="128">
                  <c:v>129000</c:v>
                </c:pt>
                <c:pt idx="129">
                  <c:v>130000</c:v>
                </c:pt>
                <c:pt idx="130">
                  <c:v>131000</c:v>
                </c:pt>
                <c:pt idx="131">
                  <c:v>132000</c:v>
                </c:pt>
                <c:pt idx="132">
                  <c:v>133000</c:v>
                </c:pt>
                <c:pt idx="133">
                  <c:v>134000</c:v>
                </c:pt>
                <c:pt idx="134">
                  <c:v>135000</c:v>
                </c:pt>
                <c:pt idx="135">
                  <c:v>136000</c:v>
                </c:pt>
                <c:pt idx="136">
                  <c:v>137000</c:v>
                </c:pt>
                <c:pt idx="137">
                  <c:v>138000</c:v>
                </c:pt>
                <c:pt idx="138">
                  <c:v>139000</c:v>
                </c:pt>
                <c:pt idx="139">
                  <c:v>140000</c:v>
                </c:pt>
                <c:pt idx="140">
                  <c:v>141000</c:v>
                </c:pt>
                <c:pt idx="141">
                  <c:v>142000</c:v>
                </c:pt>
                <c:pt idx="142">
                  <c:v>143000</c:v>
                </c:pt>
                <c:pt idx="143">
                  <c:v>144000</c:v>
                </c:pt>
                <c:pt idx="144">
                  <c:v>145000</c:v>
                </c:pt>
                <c:pt idx="145">
                  <c:v>146000</c:v>
                </c:pt>
                <c:pt idx="146">
                  <c:v>147000</c:v>
                </c:pt>
                <c:pt idx="147">
                  <c:v>148000</c:v>
                </c:pt>
                <c:pt idx="148">
                  <c:v>149000</c:v>
                </c:pt>
                <c:pt idx="149">
                  <c:v>150000</c:v>
                </c:pt>
                <c:pt idx="150">
                  <c:v>151000</c:v>
                </c:pt>
                <c:pt idx="151">
                  <c:v>152000</c:v>
                </c:pt>
                <c:pt idx="152">
                  <c:v>153000</c:v>
                </c:pt>
                <c:pt idx="153">
                  <c:v>154000</c:v>
                </c:pt>
                <c:pt idx="154">
                  <c:v>155000</c:v>
                </c:pt>
                <c:pt idx="155">
                  <c:v>156000</c:v>
                </c:pt>
                <c:pt idx="156">
                  <c:v>157000</c:v>
                </c:pt>
                <c:pt idx="157">
                  <c:v>158000</c:v>
                </c:pt>
                <c:pt idx="158">
                  <c:v>159000</c:v>
                </c:pt>
                <c:pt idx="159">
                  <c:v>160000</c:v>
                </c:pt>
                <c:pt idx="160">
                  <c:v>161000</c:v>
                </c:pt>
                <c:pt idx="161">
                  <c:v>162000</c:v>
                </c:pt>
                <c:pt idx="162">
                  <c:v>163000</c:v>
                </c:pt>
                <c:pt idx="163">
                  <c:v>164000</c:v>
                </c:pt>
                <c:pt idx="164">
                  <c:v>165000</c:v>
                </c:pt>
                <c:pt idx="165">
                  <c:v>166000</c:v>
                </c:pt>
                <c:pt idx="166">
                  <c:v>167000</c:v>
                </c:pt>
                <c:pt idx="167">
                  <c:v>168000</c:v>
                </c:pt>
                <c:pt idx="168">
                  <c:v>169000</c:v>
                </c:pt>
                <c:pt idx="169">
                  <c:v>170000</c:v>
                </c:pt>
                <c:pt idx="170">
                  <c:v>171000</c:v>
                </c:pt>
                <c:pt idx="171">
                  <c:v>172000</c:v>
                </c:pt>
                <c:pt idx="172">
                  <c:v>173000</c:v>
                </c:pt>
                <c:pt idx="173">
                  <c:v>174000</c:v>
                </c:pt>
                <c:pt idx="174">
                  <c:v>175000</c:v>
                </c:pt>
                <c:pt idx="175">
                  <c:v>176000</c:v>
                </c:pt>
                <c:pt idx="176">
                  <c:v>177000</c:v>
                </c:pt>
                <c:pt idx="177">
                  <c:v>178000</c:v>
                </c:pt>
                <c:pt idx="178">
                  <c:v>179000</c:v>
                </c:pt>
                <c:pt idx="179">
                  <c:v>180000</c:v>
                </c:pt>
                <c:pt idx="180">
                  <c:v>181000</c:v>
                </c:pt>
                <c:pt idx="181">
                  <c:v>182000</c:v>
                </c:pt>
                <c:pt idx="182">
                  <c:v>183000</c:v>
                </c:pt>
                <c:pt idx="183">
                  <c:v>184000</c:v>
                </c:pt>
                <c:pt idx="184">
                  <c:v>185000</c:v>
                </c:pt>
                <c:pt idx="185">
                  <c:v>186000</c:v>
                </c:pt>
                <c:pt idx="186">
                  <c:v>187000</c:v>
                </c:pt>
                <c:pt idx="187">
                  <c:v>188000</c:v>
                </c:pt>
                <c:pt idx="188">
                  <c:v>189000</c:v>
                </c:pt>
                <c:pt idx="189">
                  <c:v>190000</c:v>
                </c:pt>
                <c:pt idx="190">
                  <c:v>191000</c:v>
                </c:pt>
                <c:pt idx="191">
                  <c:v>192000</c:v>
                </c:pt>
                <c:pt idx="192">
                  <c:v>193000</c:v>
                </c:pt>
                <c:pt idx="193">
                  <c:v>194000</c:v>
                </c:pt>
                <c:pt idx="194">
                  <c:v>195000</c:v>
                </c:pt>
                <c:pt idx="195">
                  <c:v>196000</c:v>
                </c:pt>
                <c:pt idx="196">
                  <c:v>197000</c:v>
                </c:pt>
                <c:pt idx="197">
                  <c:v>198000</c:v>
                </c:pt>
                <c:pt idx="198">
                  <c:v>199000</c:v>
                </c:pt>
                <c:pt idx="199">
                  <c:v>200000</c:v>
                </c:pt>
                <c:pt idx="200">
                  <c:v>201000</c:v>
                </c:pt>
                <c:pt idx="201">
                  <c:v>202000</c:v>
                </c:pt>
                <c:pt idx="202">
                  <c:v>203000</c:v>
                </c:pt>
                <c:pt idx="203">
                  <c:v>204000</c:v>
                </c:pt>
                <c:pt idx="204">
                  <c:v>205000</c:v>
                </c:pt>
                <c:pt idx="205">
                  <c:v>206000</c:v>
                </c:pt>
                <c:pt idx="206">
                  <c:v>207000</c:v>
                </c:pt>
                <c:pt idx="207">
                  <c:v>208000</c:v>
                </c:pt>
                <c:pt idx="208">
                  <c:v>209000</c:v>
                </c:pt>
                <c:pt idx="209">
                  <c:v>210000</c:v>
                </c:pt>
                <c:pt idx="210">
                  <c:v>211000</c:v>
                </c:pt>
                <c:pt idx="211">
                  <c:v>212000</c:v>
                </c:pt>
                <c:pt idx="212">
                  <c:v>213000</c:v>
                </c:pt>
                <c:pt idx="213">
                  <c:v>214000</c:v>
                </c:pt>
                <c:pt idx="214">
                  <c:v>215000</c:v>
                </c:pt>
                <c:pt idx="215">
                  <c:v>216000</c:v>
                </c:pt>
                <c:pt idx="216">
                  <c:v>217000</c:v>
                </c:pt>
                <c:pt idx="217">
                  <c:v>218000</c:v>
                </c:pt>
                <c:pt idx="218">
                  <c:v>219000</c:v>
                </c:pt>
                <c:pt idx="219">
                  <c:v>220000</c:v>
                </c:pt>
                <c:pt idx="220">
                  <c:v>221000</c:v>
                </c:pt>
                <c:pt idx="221">
                  <c:v>222000</c:v>
                </c:pt>
                <c:pt idx="222">
                  <c:v>223000</c:v>
                </c:pt>
                <c:pt idx="223">
                  <c:v>224000</c:v>
                </c:pt>
                <c:pt idx="224">
                  <c:v>225000</c:v>
                </c:pt>
                <c:pt idx="225">
                  <c:v>226000</c:v>
                </c:pt>
                <c:pt idx="226">
                  <c:v>227000</c:v>
                </c:pt>
                <c:pt idx="227">
                  <c:v>228000</c:v>
                </c:pt>
                <c:pt idx="228">
                  <c:v>229000</c:v>
                </c:pt>
                <c:pt idx="229">
                  <c:v>230000</c:v>
                </c:pt>
                <c:pt idx="230">
                  <c:v>231000</c:v>
                </c:pt>
                <c:pt idx="231">
                  <c:v>232000</c:v>
                </c:pt>
                <c:pt idx="232">
                  <c:v>233000</c:v>
                </c:pt>
                <c:pt idx="233">
                  <c:v>234000</c:v>
                </c:pt>
                <c:pt idx="234">
                  <c:v>235000</c:v>
                </c:pt>
                <c:pt idx="235">
                  <c:v>236000</c:v>
                </c:pt>
                <c:pt idx="236">
                  <c:v>237000</c:v>
                </c:pt>
                <c:pt idx="237">
                  <c:v>238000</c:v>
                </c:pt>
                <c:pt idx="238">
                  <c:v>239000</c:v>
                </c:pt>
                <c:pt idx="239">
                  <c:v>240000</c:v>
                </c:pt>
                <c:pt idx="240">
                  <c:v>241000</c:v>
                </c:pt>
                <c:pt idx="241">
                  <c:v>242000</c:v>
                </c:pt>
                <c:pt idx="242">
                  <c:v>243000</c:v>
                </c:pt>
                <c:pt idx="243">
                  <c:v>244000</c:v>
                </c:pt>
                <c:pt idx="244">
                  <c:v>245000</c:v>
                </c:pt>
                <c:pt idx="245">
                  <c:v>246000</c:v>
                </c:pt>
                <c:pt idx="246">
                  <c:v>247000</c:v>
                </c:pt>
                <c:pt idx="247">
                  <c:v>248000</c:v>
                </c:pt>
                <c:pt idx="248">
                  <c:v>249000</c:v>
                </c:pt>
                <c:pt idx="249">
                  <c:v>250000</c:v>
                </c:pt>
                <c:pt idx="250">
                  <c:v>251000</c:v>
                </c:pt>
                <c:pt idx="251">
                  <c:v>252000</c:v>
                </c:pt>
                <c:pt idx="252">
                  <c:v>253000</c:v>
                </c:pt>
                <c:pt idx="253">
                  <c:v>254000</c:v>
                </c:pt>
                <c:pt idx="254">
                  <c:v>255000</c:v>
                </c:pt>
                <c:pt idx="255">
                  <c:v>256000</c:v>
                </c:pt>
                <c:pt idx="256">
                  <c:v>257000</c:v>
                </c:pt>
                <c:pt idx="257">
                  <c:v>258000</c:v>
                </c:pt>
                <c:pt idx="258">
                  <c:v>259000</c:v>
                </c:pt>
                <c:pt idx="259">
                  <c:v>260000</c:v>
                </c:pt>
                <c:pt idx="260">
                  <c:v>261000</c:v>
                </c:pt>
                <c:pt idx="261">
                  <c:v>262000</c:v>
                </c:pt>
                <c:pt idx="262">
                  <c:v>263000</c:v>
                </c:pt>
                <c:pt idx="263">
                  <c:v>264000</c:v>
                </c:pt>
                <c:pt idx="264">
                  <c:v>265000</c:v>
                </c:pt>
                <c:pt idx="265">
                  <c:v>266000</c:v>
                </c:pt>
                <c:pt idx="266">
                  <c:v>267000</c:v>
                </c:pt>
                <c:pt idx="267">
                  <c:v>268000</c:v>
                </c:pt>
                <c:pt idx="268">
                  <c:v>269000</c:v>
                </c:pt>
                <c:pt idx="269">
                  <c:v>270000</c:v>
                </c:pt>
                <c:pt idx="270">
                  <c:v>271000</c:v>
                </c:pt>
                <c:pt idx="271">
                  <c:v>272000</c:v>
                </c:pt>
                <c:pt idx="272">
                  <c:v>273000</c:v>
                </c:pt>
                <c:pt idx="273">
                  <c:v>274000</c:v>
                </c:pt>
                <c:pt idx="274">
                  <c:v>275000</c:v>
                </c:pt>
                <c:pt idx="275">
                  <c:v>276000</c:v>
                </c:pt>
                <c:pt idx="276">
                  <c:v>277000</c:v>
                </c:pt>
                <c:pt idx="277">
                  <c:v>278000</c:v>
                </c:pt>
                <c:pt idx="278">
                  <c:v>279000</c:v>
                </c:pt>
                <c:pt idx="279">
                  <c:v>280000</c:v>
                </c:pt>
                <c:pt idx="280">
                  <c:v>281000</c:v>
                </c:pt>
                <c:pt idx="281">
                  <c:v>282000</c:v>
                </c:pt>
                <c:pt idx="282">
                  <c:v>283000</c:v>
                </c:pt>
                <c:pt idx="283">
                  <c:v>284000</c:v>
                </c:pt>
                <c:pt idx="284">
                  <c:v>285000</c:v>
                </c:pt>
                <c:pt idx="285">
                  <c:v>286000</c:v>
                </c:pt>
                <c:pt idx="286">
                  <c:v>287000</c:v>
                </c:pt>
                <c:pt idx="287">
                  <c:v>288000</c:v>
                </c:pt>
                <c:pt idx="288">
                  <c:v>289000</c:v>
                </c:pt>
                <c:pt idx="289">
                  <c:v>290000</c:v>
                </c:pt>
                <c:pt idx="290">
                  <c:v>291000</c:v>
                </c:pt>
                <c:pt idx="291">
                  <c:v>292000</c:v>
                </c:pt>
                <c:pt idx="292">
                  <c:v>293000</c:v>
                </c:pt>
                <c:pt idx="293">
                  <c:v>294000</c:v>
                </c:pt>
                <c:pt idx="294">
                  <c:v>295000</c:v>
                </c:pt>
                <c:pt idx="295">
                  <c:v>296000</c:v>
                </c:pt>
                <c:pt idx="296">
                  <c:v>297000</c:v>
                </c:pt>
                <c:pt idx="297">
                  <c:v>298000</c:v>
                </c:pt>
                <c:pt idx="298">
                  <c:v>299000</c:v>
                </c:pt>
                <c:pt idx="299">
                  <c:v>300000</c:v>
                </c:pt>
              </c:numCache>
            </c:numRef>
          </c:xVal>
          <c:yVal>
            <c:numRef>
              <c:f>'run_article-tag-Info_cumulative'!$C$2:$C$301</c:f>
              <c:numCache>
                <c:formatCode>General</c:formatCode>
                <c:ptCount val="300"/>
                <c:pt idx="0">
                  <c:v>-5.6500000953674299</c:v>
                </c:pt>
                <c:pt idx="1">
                  <c:v>-30.237501144409102</c:v>
                </c:pt>
                <c:pt idx="2">
                  <c:v>-19.875</c:v>
                </c:pt>
                <c:pt idx="3">
                  <c:v>-16.968965530395501</c:v>
                </c:pt>
                <c:pt idx="4">
                  <c:v>-3.3787233829498202</c:v>
                </c:pt>
                <c:pt idx="5">
                  <c:v>-1.01451611518859</c:v>
                </c:pt>
                <c:pt idx="6">
                  <c:v>-1.2624999284744201</c:v>
                </c:pt>
                <c:pt idx="7">
                  <c:v>0.60665410757064797</c:v>
                </c:pt>
                <c:pt idx="8">
                  <c:v>0.89939218759536699</c:v>
                </c:pt>
                <c:pt idx="9">
                  <c:v>1.0553909540176301</c:v>
                </c:pt>
                <c:pt idx="10">
                  <c:v>1.0938961505889799</c:v>
                </c:pt>
                <c:pt idx="11">
                  <c:v>0.31193473935127197</c:v>
                </c:pt>
                <c:pt idx="12">
                  <c:v>1.2011411190032899</c:v>
                </c:pt>
                <c:pt idx="13">
                  <c:v>1.2298117876052801</c:v>
                </c:pt>
                <c:pt idx="14">
                  <c:v>1.2604340314865099</c:v>
                </c:pt>
                <c:pt idx="15">
                  <c:v>1.2846482992172199</c:v>
                </c:pt>
                <c:pt idx="16">
                  <c:v>1.2724426984786901</c:v>
                </c:pt>
                <c:pt idx="17">
                  <c:v>1.2520791292190501</c:v>
                </c:pt>
                <c:pt idx="18">
                  <c:v>1.3211207389831501</c:v>
                </c:pt>
                <c:pt idx="19">
                  <c:v>1.32930660247802</c:v>
                </c:pt>
                <c:pt idx="20">
                  <c:v>1.26842701435089</c:v>
                </c:pt>
                <c:pt idx="21">
                  <c:v>1.34268021583557</c:v>
                </c:pt>
                <c:pt idx="22">
                  <c:v>1.3710465431213299</c:v>
                </c:pt>
                <c:pt idx="23">
                  <c:v>1.2867612838745099</c:v>
                </c:pt>
                <c:pt idx="24">
                  <c:v>1.3598109483718801</c:v>
                </c:pt>
                <c:pt idx="25">
                  <c:v>1.3527500629425</c:v>
                </c:pt>
                <c:pt idx="26">
                  <c:v>1.36024105548858</c:v>
                </c:pt>
                <c:pt idx="27">
                  <c:v>1.3566015958786</c:v>
                </c:pt>
                <c:pt idx="28">
                  <c:v>1.38818418979644</c:v>
                </c:pt>
                <c:pt idx="29">
                  <c:v>1.3763028383255</c:v>
                </c:pt>
                <c:pt idx="30">
                  <c:v>1.3909898996353101</c:v>
                </c:pt>
                <c:pt idx="31">
                  <c:v>1.38436698913574</c:v>
                </c:pt>
                <c:pt idx="32">
                  <c:v>1.39289343357086</c:v>
                </c:pt>
                <c:pt idx="33">
                  <c:v>1.3774869441986</c:v>
                </c:pt>
                <c:pt idx="34">
                  <c:v>1.4085679054260201</c:v>
                </c:pt>
                <c:pt idx="35">
                  <c:v>1.37259745597839</c:v>
                </c:pt>
                <c:pt idx="36">
                  <c:v>1.3945293426513601</c:v>
                </c:pt>
                <c:pt idx="37">
                  <c:v>1.3458544015884399</c:v>
                </c:pt>
                <c:pt idx="38">
                  <c:v>1.38307893276214</c:v>
                </c:pt>
                <c:pt idx="39">
                  <c:v>1.3993557691573999</c:v>
                </c:pt>
                <c:pt idx="40">
                  <c:v>1.35645163059234</c:v>
                </c:pt>
                <c:pt idx="41">
                  <c:v>1.3661291599273599</c:v>
                </c:pt>
                <c:pt idx="42">
                  <c:v>1.4156410694122299</c:v>
                </c:pt>
                <c:pt idx="43">
                  <c:v>1.3744924068450901</c:v>
                </c:pt>
                <c:pt idx="44">
                  <c:v>1.3959211111068699</c:v>
                </c:pt>
                <c:pt idx="45">
                  <c:v>1.43246757984161</c:v>
                </c:pt>
                <c:pt idx="46">
                  <c:v>1.3928571939468299</c:v>
                </c:pt>
                <c:pt idx="47">
                  <c:v>1.4050000905990601</c:v>
                </c:pt>
                <c:pt idx="48">
                  <c:v>1.4485565423965401</c:v>
                </c:pt>
                <c:pt idx="49">
                  <c:v>1.4506528377532899</c:v>
                </c:pt>
                <c:pt idx="50">
                  <c:v>1.44394743442535</c:v>
                </c:pt>
                <c:pt idx="51">
                  <c:v>1.4608466625213601</c:v>
                </c:pt>
                <c:pt idx="52">
                  <c:v>1.45590555667877</c:v>
                </c:pt>
                <c:pt idx="53">
                  <c:v>1.46144747734069</c:v>
                </c:pt>
                <c:pt idx="54">
                  <c:v>1.46605265140533</c:v>
                </c:pt>
                <c:pt idx="55">
                  <c:v>1.46226918697357</c:v>
                </c:pt>
                <c:pt idx="56">
                  <c:v>1.42926514148712</c:v>
                </c:pt>
                <c:pt idx="57">
                  <c:v>1.4642298221588099</c:v>
                </c:pt>
                <c:pt idx="58">
                  <c:v>1.4630264043807899</c:v>
                </c:pt>
                <c:pt idx="59">
                  <c:v>1.4602864980697601</c:v>
                </c:pt>
                <c:pt idx="60">
                  <c:v>1.46154868602752</c:v>
                </c:pt>
                <c:pt idx="61">
                  <c:v>1.4623037576675399</c:v>
                </c:pt>
                <c:pt idx="62">
                  <c:v>1.4588773250579801</c:v>
                </c:pt>
                <c:pt idx="63">
                  <c:v>1.4621728658676101</c:v>
                </c:pt>
                <c:pt idx="64">
                  <c:v>1.4608355760574301</c:v>
                </c:pt>
                <c:pt idx="65">
                  <c:v>1.46562504768371</c:v>
                </c:pt>
                <c:pt idx="66">
                  <c:v>1.46136963367462</c:v>
                </c:pt>
                <c:pt idx="67">
                  <c:v>1.4666230678558301</c:v>
                </c:pt>
                <c:pt idx="68">
                  <c:v>1.4655352830886801</c:v>
                </c:pt>
                <c:pt idx="69">
                  <c:v>1.46510422229766</c:v>
                </c:pt>
                <c:pt idx="70">
                  <c:v>1.4655352830886801</c:v>
                </c:pt>
                <c:pt idx="71">
                  <c:v>1.44934558868408</c:v>
                </c:pt>
                <c:pt idx="72">
                  <c:v>1.44973969459533</c:v>
                </c:pt>
                <c:pt idx="73">
                  <c:v>1.45480525493621</c:v>
                </c:pt>
                <c:pt idx="74">
                  <c:v>1.4631170034408501</c:v>
                </c:pt>
                <c:pt idx="75">
                  <c:v>1.4593024253845199</c:v>
                </c:pt>
                <c:pt idx="76">
                  <c:v>1.4501302242278999</c:v>
                </c:pt>
                <c:pt idx="77">
                  <c:v>1.46441566944122</c:v>
                </c:pt>
                <c:pt idx="78">
                  <c:v>1.46696901321411</c:v>
                </c:pt>
                <c:pt idx="79">
                  <c:v>1.4627273082733101</c:v>
                </c:pt>
                <c:pt idx="80">
                  <c:v>1.4655845165252599</c:v>
                </c:pt>
                <c:pt idx="81">
                  <c:v>1.4623377323150599</c:v>
                </c:pt>
                <c:pt idx="82">
                  <c:v>1.4599484205245901</c:v>
                </c:pt>
                <c:pt idx="83">
                  <c:v>1.45940732955932</c:v>
                </c:pt>
                <c:pt idx="84">
                  <c:v>1.45349752902984</c:v>
                </c:pt>
                <c:pt idx="85">
                  <c:v>1.4595361948013299</c:v>
                </c:pt>
                <c:pt idx="86">
                  <c:v>1.46378874778747</c:v>
                </c:pt>
                <c:pt idx="87">
                  <c:v>1.45803117752075</c:v>
                </c:pt>
                <c:pt idx="88">
                  <c:v>1.46589159965515</c:v>
                </c:pt>
                <c:pt idx="89">
                  <c:v>1.46330761909484</c:v>
                </c:pt>
                <c:pt idx="90">
                  <c:v>1.4597687721252399</c:v>
                </c:pt>
                <c:pt idx="91">
                  <c:v>1.4555412530898999</c:v>
                </c:pt>
                <c:pt idx="92">
                  <c:v>1.4596154689788801</c:v>
                </c:pt>
                <c:pt idx="93">
                  <c:v>1.4585678577423</c:v>
                </c:pt>
                <c:pt idx="94">
                  <c:v>1.4605399370193399</c:v>
                </c:pt>
                <c:pt idx="95">
                  <c:v>1.45874047279357</c:v>
                </c:pt>
                <c:pt idx="96">
                  <c:v>1.4608527421951201</c:v>
                </c:pt>
                <c:pt idx="97">
                  <c:v>1.4608248472213701</c:v>
                </c:pt>
                <c:pt idx="98">
                  <c:v>1.46317839622497</c:v>
                </c:pt>
                <c:pt idx="99">
                  <c:v>1.4633420705795199</c:v>
                </c:pt>
                <c:pt idx="100">
                  <c:v>1.4587630033493</c:v>
                </c:pt>
                <c:pt idx="101">
                  <c:v>1.46246790885925</c:v>
                </c:pt>
                <c:pt idx="102">
                  <c:v>1.4591969251632599</c:v>
                </c:pt>
                <c:pt idx="103">
                  <c:v>1.45796918869018</c:v>
                </c:pt>
                <c:pt idx="104">
                  <c:v>1.4605671167373599</c:v>
                </c:pt>
                <c:pt idx="105">
                  <c:v>1.46141028404235</c:v>
                </c:pt>
                <c:pt idx="106">
                  <c:v>1.4573454856872501</c:v>
                </c:pt>
                <c:pt idx="107">
                  <c:v>1.4599745273589999</c:v>
                </c:pt>
                <c:pt idx="108">
                  <c:v>1.4612114429473799</c:v>
                </c:pt>
                <c:pt idx="109">
                  <c:v>1.46426737308502</c:v>
                </c:pt>
                <c:pt idx="110">
                  <c:v>1.45644342899322</c:v>
                </c:pt>
                <c:pt idx="111">
                  <c:v>1.46000003814697</c:v>
                </c:pt>
                <c:pt idx="112">
                  <c:v>1.4621447324752801</c:v>
                </c:pt>
                <c:pt idx="113">
                  <c:v>1.4603134393692001</c:v>
                </c:pt>
                <c:pt idx="114">
                  <c:v>1.46545457839965</c:v>
                </c:pt>
                <c:pt idx="115">
                  <c:v>1.46631860733032</c:v>
                </c:pt>
                <c:pt idx="116">
                  <c:v>1.46740269660949</c:v>
                </c:pt>
                <c:pt idx="117">
                  <c:v>1.4652850627899101</c:v>
                </c:pt>
                <c:pt idx="118">
                  <c:v>1.45628213882446</c:v>
                </c:pt>
                <c:pt idx="119">
                  <c:v>1.46015429496765</c:v>
                </c:pt>
                <c:pt idx="120">
                  <c:v>1.45951163768768</c:v>
                </c:pt>
                <c:pt idx="121">
                  <c:v>1.46330761909484</c:v>
                </c:pt>
                <c:pt idx="122">
                  <c:v>1.46028280258178</c:v>
                </c:pt>
                <c:pt idx="123">
                  <c:v>1.4598972797393699</c:v>
                </c:pt>
                <c:pt idx="124">
                  <c:v>1.46330761909484</c:v>
                </c:pt>
                <c:pt idx="125">
                  <c:v>1.4619846343994101</c:v>
                </c:pt>
                <c:pt idx="126">
                  <c:v>1.4604922533035201</c:v>
                </c:pt>
                <c:pt idx="127">
                  <c:v>1.460897564888</c:v>
                </c:pt>
                <c:pt idx="128">
                  <c:v>1.4623712301254199</c:v>
                </c:pt>
                <c:pt idx="129">
                  <c:v>1.45809781551361</c:v>
                </c:pt>
                <c:pt idx="130">
                  <c:v>1.45578408241271</c:v>
                </c:pt>
                <c:pt idx="131">
                  <c:v>1.4607692956924401</c:v>
                </c:pt>
                <c:pt idx="132">
                  <c:v>1.4575448036193801</c:v>
                </c:pt>
                <c:pt idx="133">
                  <c:v>1.4589974880218499</c:v>
                </c:pt>
                <c:pt idx="134">
                  <c:v>1.45796918869018</c:v>
                </c:pt>
                <c:pt idx="135">
                  <c:v>1.45858979225158</c:v>
                </c:pt>
                <c:pt idx="136">
                  <c:v>1.45861184597015</c:v>
                </c:pt>
                <c:pt idx="137">
                  <c:v>1.46340215206146</c:v>
                </c:pt>
                <c:pt idx="138">
                  <c:v>1.4606684446334799</c:v>
                </c:pt>
                <c:pt idx="139">
                  <c:v>1.4585052728652901</c:v>
                </c:pt>
                <c:pt idx="140">
                  <c:v>1.46272504329681</c:v>
                </c:pt>
                <c:pt idx="141">
                  <c:v>1.46272504329681</c:v>
                </c:pt>
                <c:pt idx="142">
                  <c:v>1.46088087558746</c:v>
                </c:pt>
                <c:pt idx="143">
                  <c:v>1.46330761909484</c:v>
                </c:pt>
                <c:pt idx="144">
                  <c:v>1.4619171619415201</c:v>
                </c:pt>
                <c:pt idx="145">
                  <c:v>1.4612114429473799</c:v>
                </c:pt>
                <c:pt idx="146">
                  <c:v>1.46589159965515</c:v>
                </c:pt>
                <c:pt idx="147">
                  <c:v>1.4654948711395199</c:v>
                </c:pt>
                <c:pt idx="148">
                  <c:v>1.4663239717483501</c:v>
                </c:pt>
                <c:pt idx="149">
                  <c:v>1.4610104560852</c:v>
                </c:pt>
                <c:pt idx="150">
                  <c:v>1.46696901321411</c:v>
                </c:pt>
                <c:pt idx="151">
                  <c:v>1.46389615535736</c:v>
                </c:pt>
                <c:pt idx="152">
                  <c:v>1.4668394327163601</c:v>
                </c:pt>
                <c:pt idx="153">
                  <c:v>1.4663213491439799</c:v>
                </c:pt>
                <c:pt idx="154">
                  <c:v>1.4674870967864899</c:v>
                </c:pt>
                <c:pt idx="155">
                  <c:v>1.46211349964141</c:v>
                </c:pt>
                <c:pt idx="156">
                  <c:v>1.46476686000823</c:v>
                </c:pt>
                <c:pt idx="157">
                  <c:v>1.4636598825454701</c:v>
                </c:pt>
                <c:pt idx="158">
                  <c:v>1.4626616239547701</c:v>
                </c:pt>
                <c:pt idx="159">
                  <c:v>1.4603093862533501</c:v>
                </c:pt>
                <c:pt idx="160">
                  <c:v>1.45869576930999</c:v>
                </c:pt>
                <c:pt idx="161">
                  <c:v>1.4608248472213701</c:v>
                </c:pt>
                <c:pt idx="162">
                  <c:v>1.460981965065</c:v>
                </c:pt>
                <c:pt idx="163">
                  <c:v>1.45699751377105</c:v>
                </c:pt>
                <c:pt idx="164">
                  <c:v>1.4592546224594101</c:v>
                </c:pt>
                <c:pt idx="165">
                  <c:v>1.4588918685912999</c:v>
                </c:pt>
                <c:pt idx="166">
                  <c:v>1.45843994617462</c:v>
                </c:pt>
                <c:pt idx="167">
                  <c:v>1.4576727151870701</c:v>
                </c:pt>
                <c:pt idx="168">
                  <c:v>1.4540921449661199</c:v>
                </c:pt>
                <c:pt idx="169">
                  <c:v>1.4602302312850901</c:v>
                </c:pt>
                <c:pt idx="170">
                  <c:v>1.45736443996429</c:v>
                </c:pt>
                <c:pt idx="171">
                  <c:v>1.46169674396514</c:v>
                </c:pt>
                <c:pt idx="172">
                  <c:v>1.4583333730697601</c:v>
                </c:pt>
                <c:pt idx="173">
                  <c:v>1.46015429496765</c:v>
                </c:pt>
                <c:pt idx="174">
                  <c:v>1.4620156288146899</c:v>
                </c:pt>
                <c:pt idx="175">
                  <c:v>1.4648196697235101</c:v>
                </c:pt>
                <c:pt idx="176">
                  <c:v>1.4630491733551001</c:v>
                </c:pt>
                <c:pt idx="177">
                  <c:v>1.4668831825256301</c:v>
                </c:pt>
                <c:pt idx="178">
                  <c:v>1.46870136260986</c:v>
                </c:pt>
                <c:pt idx="179">
                  <c:v>1.4625648260116499</c:v>
                </c:pt>
                <c:pt idx="180">
                  <c:v>1.4630155563354399</c:v>
                </c:pt>
                <c:pt idx="181">
                  <c:v>1.4620156288146899</c:v>
                </c:pt>
                <c:pt idx="182">
                  <c:v>1.4596154689788801</c:v>
                </c:pt>
                <c:pt idx="183">
                  <c:v>1.45938313007354</c:v>
                </c:pt>
                <c:pt idx="184">
                  <c:v>1.4615385532379099</c:v>
                </c:pt>
                <c:pt idx="185">
                  <c:v>1.45968997478485</c:v>
                </c:pt>
                <c:pt idx="186">
                  <c:v>1.4615385532379099</c:v>
                </c:pt>
                <c:pt idx="187">
                  <c:v>1.4644703865051201</c:v>
                </c:pt>
                <c:pt idx="188">
                  <c:v>1.4621447324752801</c:v>
                </c:pt>
                <c:pt idx="189">
                  <c:v>1.4630155563354399</c:v>
                </c:pt>
                <c:pt idx="190">
                  <c:v>1.4573792219161901</c:v>
                </c:pt>
                <c:pt idx="191">
                  <c:v>1.4582263231277399</c:v>
                </c:pt>
                <c:pt idx="192">
                  <c:v>1.45571076869964</c:v>
                </c:pt>
                <c:pt idx="193">
                  <c:v>1.4563452005386299</c:v>
                </c:pt>
                <c:pt idx="194">
                  <c:v>1.4566667079925499</c:v>
                </c:pt>
                <c:pt idx="195">
                  <c:v>1.4551414251327499</c:v>
                </c:pt>
                <c:pt idx="196">
                  <c:v>1.45816338062286</c:v>
                </c:pt>
                <c:pt idx="197">
                  <c:v>1.4582052230834901</c:v>
                </c:pt>
                <c:pt idx="198">
                  <c:v>1.4592308998107899</c:v>
                </c:pt>
                <c:pt idx="199">
                  <c:v>1.45664966106414</c:v>
                </c:pt>
                <c:pt idx="200">
                  <c:v>1.4553709030151301</c:v>
                </c:pt>
                <c:pt idx="201">
                  <c:v>1.45869576930999</c:v>
                </c:pt>
                <c:pt idx="202">
                  <c:v>1.45534360408782</c:v>
                </c:pt>
                <c:pt idx="203">
                  <c:v>1.4574170112609801</c:v>
                </c:pt>
                <c:pt idx="204">
                  <c:v>1.4598191976547199</c:v>
                </c:pt>
                <c:pt idx="205">
                  <c:v>1.45956635475158</c:v>
                </c:pt>
                <c:pt idx="206">
                  <c:v>1.45578408241271</c:v>
                </c:pt>
                <c:pt idx="207">
                  <c:v>1.4617269039153999</c:v>
                </c:pt>
                <c:pt idx="208">
                  <c:v>1.4592308998107899</c:v>
                </c:pt>
                <c:pt idx="209">
                  <c:v>1.4636247158050499</c:v>
                </c:pt>
                <c:pt idx="210">
                  <c:v>1.4566838741302399</c:v>
                </c:pt>
                <c:pt idx="211">
                  <c:v>1.4579284191131501</c:v>
                </c:pt>
                <c:pt idx="212">
                  <c:v>1.45871806144714</c:v>
                </c:pt>
                <c:pt idx="213">
                  <c:v>1.4622108936309799</c:v>
                </c:pt>
                <c:pt idx="214">
                  <c:v>1.4569408893585201</c:v>
                </c:pt>
                <c:pt idx="215">
                  <c:v>1.45897448062896</c:v>
                </c:pt>
                <c:pt idx="216">
                  <c:v>1.4626923799514699</c:v>
                </c:pt>
                <c:pt idx="217">
                  <c:v>1.4600257873535101</c:v>
                </c:pt>
                <c:pt idx="218">
                  <c:v>1.4582052230834901</c:v>
                </c:pt>
                <c:pt idx="219">
                  <c:v>1.4579898118972701</c:v>
                </c:pt>
                <c:pt idx="220">
                  <c:v>1.4603316783905</c:v>
                </c:pt>
                <c:pt idx="221">
                  <c:v>1.45809781551361</c:v>
                </c:pt>
                <c:pt idx="222">
                  <c:v>1.4605399370193399</c:v>
                </c:pt>
                <c:pt idx="223">
                  <c:v>1.45918369293212</c:v>
                </c:pt>
                <c:pt idx="224">
                  <c:v>1.45732653141021</c:v>
                </c:pt>
                <c:pt idx="225">
                  <c:v>1.4596154689788801</c:v>
                </c:pt>
                <c:pt idx="226">
                  <c:v>1.4594871997833201</c:v>
                </c:pt>
                <c:pt idx="227">
                  <c:v>1.4588918685912999</c:v>
                </c:pt>
                <c:pt idx="228">
                  <c:v>1.4597187042236299</c:v>
                </c:pt>
                <c:pt idx="229">
                  <c:v>1.4560257196426301</c:v>
                </c:pt>
                <c:pt idx="230">
                  <c:v>1.45831203460693</c:v>
                </c:pt>
                <c:pt idx="231">
                  <c:v>1.45642685890197</c:v>
                </c:pt>
                <c:pt idx="232">
                  <c:v>1.4584184885025</c:v>
                </c:pt>
                <c:pt idx="233">
                  <c:v>1.4602564573287899</c:v>
                </c:pt>
                <c:pt idx="234">
                  <c:v>1.4551414251327499</c:v>
                </c:pt>
                <c:pt idx="235">
                  <c:v>1.45854604244232</c:v>
                </c:pt>
                <c:pt idx="236">
                  <c:v>1.4578205347061099</c:v>
                </c:pt>
                <c:pt idx="237">
                  <c:v>1.45895147323608</c:v>
                </c:pt>
                <c:pt idx="238">
                  <c:v>1.4575448036193801</c:v>
                </c:pt>
                <c:pt idx="239">
                  <c:v>1.4566667079925499</c:v>
                </c:pt>
                <c:pt idx="240">
                  <c:v>1.4529337882995601</c:v>
                </c:pt>
                <c:pt idx="241">
                  <c:v>1.45641028881073</c:v>
                </c:pt>
                <c:pt idx="242">
                  <c:v>1.4589147567748999</c:v>
                </c:pt>
                <c:pt idx="243">
                  <c:v>1.45933508872985</c:v>
                </c:pt>
                <c:pt idx="244">
                  <c:v>1.4557693004608101</c:v>
                </c:pt>
                <c:pt idx="245">
                  <c:v>1.45816338062286</c:v>
                </c:pt>
                <c:pt idx="246">
                  <c:v>1.4566838741302399</c:v>
                </c:pt>
                <c:pt idx="247">
                  <c:v>1.45956635475158</c:v>
                </c:pt>
                <c:pt idx="248">
                  <c:v>1.4580769538879299</c:v>
                </c:pt>
                <c:pt idx="249">
                  <c:v>1.4582052230834901</c:v>
                </c:pt>
                <c:pt idx="250">
                  <c:v>1.4536989927291799</c:v>
                </c:pt>
                <c:pt idx="251">
                  <c:v>1.4585678577423</c:v>
                </c:pt>
                <c:pt idx="252">
                  <c:v>1.45639395713806</c:v>
                </c:pt>
                <c:pt idx="253">
                  <c:v>1.4552296400070099</c:v>
                </c:pt>
                <c:pt idx="254">
                  <c:v>1.46012830734252</c:v>
                </c:pt>
                <c:pt idx="255">
                  <c:v>1.45628213882446</c:v>
                </c:pt>
                <c:pt idx="256">
                  <c:v>1.4595909118652299</c:v>
                </c:pt>
                <c:pt idx="257">
                  <c:v>1.45818424224853</c:v>
                </c:pt>
                <c:pt idx="258">
                  <c:v>1.4579488039016699</c:v>
                </c:pt>
                <c:pt idx="259">
                  <c:v>1.4590561389923</c:v>
                </c:pt>
                <c:pt idx="260">
                  <c:v>1.4551283121109</c:v>
                </c:pt>
                <c:pt idx="261">
                  <c:v>1.45920717716217</c:v>
                </c:pt>
                <c:pt idx="262">
                  <c:v>1.45769238471984</c:v>
                </c:pt>
                <c:pt idx="263">
                  <c:v>1.45653855800628</c:v>
                </c:pt>
                <c:pt idx="264">
                  <c:v>1.4569054841995199</c:v>
                </c:pt>
                <c:pt idx="265">
                  <c:v>1.45974361896514</c:v>
                </c:pt>
                <c:pt idx="266">
                  <c:v>1.45874047279357</c:v>
                </c:pt>
                <c:pt idx="267">
                  <c:v>1.4575448036193801</c:v>
                </c:pt>
                <c:pt idx="268">
                  <c:v>1.45661580562591</c:v>
                </c:pt>
                <c:pt idx="269">
                  <c:v>1.45500004291534</c:v>
                </c:pt>
                <c:pt idx="270">
                  <c:v>1.45831203460693</c:v>
                </c:pt>
                <c:pt idx="271">
                  <c:v>1.4578006267547601</c:v>
                </c:pt>
                <c:pt idx="272">
                  <c:v>1.4553571939468299</c:v>
                </c:pt>
                <c:pt idx="273">
                  <c:v>1.45818424224853</c:v>
                </c:pt>
                <c:pt idx="274">
                  <c:v>1.4553709030151301</c:v>
                </c:pt>
                <c:pt idx="275">
                  <c:v>1.45907938480377</c:v>
                </c:pt>
                <c:pt idx="276">
                  <c:v>1.4570332765579199</c:v>
                </c:pt>
                <c:pt idx="277">
                  <c:v>1.4540921449661199</c:v>
                </c:pt>
                <c:pt idx="278">
                  <c:v>1.45831203460693</c:v>
                </c:pt>
                <c:pt idx="279">
                  <c:v>1.45629823207855</c:v>
                </c:pt>
                <c:pt idx="280">
                  <c:v>1.4577807188034</c:v>
                </c:pt>
                <c:pt idx="281">
                  <c:v>1.4558974504470801</c:v>
                </c:pt>
                <c:pt idx="282">
                  <c:v>1.4561069011688199</c:v>
                </c:pt>
                <c:pt idx="283">
                  <c:v>1.4579284191131501</c:v>
                </c:pt>
                <c:pt idx="284">
                  <c:v>1.45641028881073</c:v>
                </c:pt>
                <c:pt idx="285">
                  <c:v>1.4577121734619101</c:v>
                </c:pt>
                <c:pt idx="286">
                  <c:v>1.45956635475158</c:v>
                </c:pt>
                <c:pt idx="287">
                  <c:v>1.4546036720275799</c:v>
                </c:pt>
                <c:pt idx="288">
                  <c:v>1.45871806144714</c:v>
                </c:pt>
                <c:pt idx="289">
                  <c:v>1.45588243007659</c:v>
                </c:pt>
                <c:pt idx="290">
                  <c:v>1.45625007152557</c:v>
                </c:pt>
                <c:pt idx="291">
                  <c:v>1.4569231271743699</c:v>
                </c:pt>
                <c:pt idx="292">
                  <c:v>1.4601023197173999</c:v>
                </c:pt>
                <c:pt idx="293">
                  <c:v>1.45588243007659</c:v>
                </c:pt>
                <c:pt idx="294">
                  <c:v>1.45895147323608</c:v>
                </c:pt>
                <c:pt idx="295">
                  <c:v>1.4571795463562001</c:v>
                </c:pt>
                <c:pt idx="296">
                  <c:v>1.45803582668304</c:v>
                </c:pt>
                <c:pt idx="297">
                  <c:v>1.4566667079925499</c:v>
                </c:pt>
                <c:pt idx="298">
                  <c:v>1.45706951618194</c:v>
                </c:pt>
                <c:pt idx="299">
                  <c:v>1.45688784122467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E9-46DD-ABAC-D7FDFE9CF0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5247440"/>
        <c:axId val="715247856"/>
      </c:scatterChart>
      <c:valAx>
        <c:axId val="715247440"/>
        <c:scaling>
          <c:orientation val="minMax"/>
          <c:max val="3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600"/>
                  <a:t>step</a:t>
                </a:r>
                <a:endParaRPr lang="ko-KR" alt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5247856"/>
        <c:crosses val="autoZero"/>
        <c:crossBetween val="midCat"/>
      </c:valAx>
      <c:valAx>
        <c:axId val="715247856"/>
        <c:scaling>
          <c:orientation val="minMax"/>
          <c:min val="-5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600"/>
                  <a:t>reward</a:t>
                </a:r>
                <a:endParaRPr lang="ko-KR" altLang="en-US" sz="1600"/>
              </a:p>
            </c:rich>
          </c:tx>
          <c:layout/>
          <c:overlay val="0"/>
          <c:spPr>
            <a:noFill/>
            <a:ln>
              <a:solidFill>
                <a:schemeClr val="bg1"/>
              </a:solidFill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5247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26A9B-DD68-4ED0-9B3D-7A283818E422}" type="datetimeFigureOut">
              <a:rPr lang="ko-KR" altLang="en-US" smtClean="0"/>
              <a:pPr/>
              <a:t>2018-11-12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CDFB-640F-4BA1-90F3-348C89E654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730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37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62F8C-3856-48C0-AF0A-5E864C5BD3AF}" type="datetimeFigureOut">
              <a:rPr lang="ko-KR" altLang="en-US" smtClean="0"/>
              <a:pPr/>
              <a:t>2018-11-12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372" y="6456218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7428D-2CD2-487E-B1E2-FE20748C85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27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554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7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52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56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449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08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63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993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928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4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58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250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97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85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231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17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67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269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77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04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86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4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306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2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5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7428D-2CD2-487E-B1E2-FE20748C85C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1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26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256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9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575"/>
            <a:ext cx="9144000" cy="3019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2875"/>
          </a:xfrm>
          <a:prstGeom prst="rect">
            <a:avLst/>
          </a:prstGeom>
        </p:spPr>
      </p:pic>
      <p:sp>
        <p:nvSpPr>
          <p:cNvPr id="20" name="제목 1"/>
          <p:cNvSpPr>
            <a:spLocks noGrp="1"/>
          </p:cNvSpPr>
          <p:nvPr>
            <p:ph type="ctrTitle"/>
          </p:nvPr>
        </p:nvSpPr>
        <p:spPr>
          <a:xfrm>
            <a:off x="978230" y="2132856"/>
            <a:ext cx="7187540" cy="1470025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4800" b="1" kern="1200" cap="none" spc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156A46B-3C47-4468-8D48-7940D105B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4" y="6525344"/>
            <a:ext cx="853826" cy="22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198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 hasCustomPrompt="1"/>
          </p:nvPr>
        </p:nvSpPr>
        <p:spPr>
          <a:xfrm>
            <a:off x="4525144" y="404664"/>
            <a:ext cx="2999184" cy="11430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제목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51"/>
          <a:stretch/>
        </p:blipFill>
        <p:spPr>
          <a:xfrm>
            <a:off x="571" y="428"/>
            <a:ext cx="3707333" cy="685757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156A46B-3C47-4468-8D48-7940D105B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4" y="6525344"/>
            <a:ext cx="853826" cy="22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095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0965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69776" y="43226"/>
            <a:ext cx="6275040" cy="9216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400" b="1" kern="12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5" name="그림 4" descr="속지라인.jpg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762750"/>
            <a:ext cx="9144000" cy="9525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156A46B-3C47-4468-8D48-7940D105B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4" y="6525344"/>
            <a:ext cx="853826" cy="22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099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233834" y="116632"/>
            <a:ext cx="6795444" cy="507227"/>
            <a:chOff x="250172" y="163836"/>
            <a:chExt cx="6139186" cy="507227"/>
          </a:xfrm>
          <a:solidFill>
            <a:schemeClr val="accent1">
              <a:lumMod val="75000"/>
              <a:alpha val="16000"/>
            </a:schemeClr>
          </a:solidFill>
        </p:grpSpPr>
        <p:sp>
          <p:nvSpPr>
            <p:cNvPr id="16" name="이등변 삼각형 15"/>
            <p:cNvSpPr/>
            <p:nvPr userDrawn="1"/>
          </p:nvSpPr>
          <p:spPr>
            <a:xfrm rot="5400000">
              <a:off x="5947124" y="228830"/>
              <a:ext cx="504057" cy="38041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250172" y="163836"/>
              <a:ext cx="575877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954" y="212095"/>
            <a:ext cx="5727230" cy="432048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6293" y="846237"/>
            <a:ext cx="8351414" cy="557513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1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6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81051" y="6492875"/>
            <a:ext cx="2133600" cy="320501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08016" y="6493796"/>
            <a:ext cx="2895600" cy="332656"/>
          </a:xfrm>
        </p:spPr>
        <p:txBody>
          <a:bodyPr/>
          <a:lstStyle>
            <a:lvl1pPr>
              <a:defRPr b="1"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37329" y="6525344"/>
            <a:ext cx="2133600" cy="289728"/>
          </a:xfrm>
        </p:spPr>
        <p:txBody>
          <a:bodyPr/>
          <a:lstStyle>
            <a:lvl1pPr>
              <a:defRPr sz="1600">
                <a:solidFill>
                  <a:srgbClr val="002060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269522" y="797072"/>
            <a:ext cx="8604956" cy="56562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278" y="77812"/>
            <a:ext cx="1830834" cy="66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8"/>
          <p:cNvGrpSpPr/>
          <p:nvPr userDrawn="1"/>
        </p:nvGrpSpPr>
        <p:grpSpPr>
          <a:xfrm>
            <a:off x="233833" y="208925"/>
            <a:ext cx="6796015" cy="507227"/>
            <a:chOff x="250172" y="163836"/>
            <a:chExt cx="6139186" cy="507227"/>
          </a:xfrm>
          <a:solidFill>
            <a:schemeClr val="accent1">
              <a:lumMod val="75000"/>
              <a:alpha val="16000"/>
            </a:schemeClr>
          </a:solidFill>
        </p:grpSpPr>
        <p:sp>
          <p:nvSpPr>
            <p:cNvPr id="20" name="이등변 삼각형 19"/>
            <p:cNvSpPr/>
            <p:nvPr userDrawn="1"/>
          </p:nvSpPr>
          <p:spPr>
            <a:xfrm rot="5400000">
              <a:off x="5947124" y="228830"/>
              <a:ext cx="504057" cy="38041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50172" y="163836"/>
              <a:ext cx="575877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2570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94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4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4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5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0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4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2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84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547664" y="1340768"/>
            <a:ext cx="6045357" cy="1656184"/>
          </a:xfrm>
        </p:spPr>
        <p:txBody>
          <a:bodyPr>
            <a:noAutofit/>
          </a:bodyPr>
          <a:lstStyle/>
          <a:p>
            <a:r>
              <a:rPr lang="ko-KR" altLang="en-US" sz="3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rPr>
              <a:t>강화학습기반 </a:t>
            </a:r>
            <a:r>
              <a:rPr lang="en-US" altLang="ko-KR" sz="3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ko-KR" altLang="en-US" sz="3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rPr>
              <a:t>초기배관경로 설계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2267744" y="3861048"/>
            <a:ext cx="4608512" cy="942552"/>
          </a:xfrm>
          <a:prstGeom prst="rect">
            <a:avLst/>
          </a:prstGeom>
          <a:ln w="952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4800" b="1" kern="1200" cap="none" spc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cs typeface="굴림" charset="-127"/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4604582" y="4332324"/>
            <a:ext cx="424859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latinLnBrk="1" hangingPunct="1">
              <a:lnSpc>
                <a:spcPct val="150000"/>
              </a:lnSpc>
            </a:pPr>
            <a:r>
              <a:rPr lang="en-US" altLang="ko-KR" sz="2200" b="1" dirty="0" smtClean="0">
                <a:latin typeface="+mj-ea"/>
                <a:ea typeface="+mj-ea"/>
                <a:cs typeface="굴림" charset="-127"/>
              </a:rPr>
              <a:t>2018.11.08.(</a:t>
            </a:r>
            <a:r>
              <a:rPr lang="ko-KR" altLang="en-US" sz="2200" b="1" dirty="0" smtClean="0">
                <a:latin typeface="+mj-ea"/>
                <a:ea typeface="+mj-ea"/>
                <a:cs typeface="굴림" charset="-127"/>
              </a:rPr>
              <a:t>목</a:t>
            </a:r>
            <a:r>
              <a:rPr lang="en-US" altLang="ko-KR" sz="2200" b="1" dirty="0">
                <a:latin typeface="+mj-ea"/>
                <a:ea typeface="+mj-ea"/>
                <a:cs typeface="굴림" charset="-127"/>
              </a:rPr>
              <a:t>)</a:t>
            </a:r>
          </a:p>
          <a:p>
            <a:pPr algn="r" eaLnBrk="1" latinLnBrk="1" hangingPunct="1">
              <a:lnSpc>
                <a:spcPct val="150000"/>
              </a:lnSpc>
            </a:pPr>
            <a:r>
              <a:rPr lang="ko-KR" altLang="en-US" sz="2200" b="1" dirty="0" smtClean="0">
                <a:latin typeface="+mj-ea"/>
                <a:ea typeface="+mj-ea"/>
                <a:cs typeface="굴림" charset="-127"/>
              </a:rPr>
              <a:t>부산대학교 조선해양공학과</a:t>
            </a:r>
            <a:endParaRPr lang="en-US" altLang="ko-KR" sz="2200" b="1" dirty="0" smtClean="0">
              <a:latin typeface="+mj-ea"/>
              <a:ea typeface="+mj-ea"/>
              <a:cs typeface="굴림" charset="-127"/>
            </a:endParaRPr>
          </a:p>
          <a:p>
            <a:pPr algn="r" eaLnBrk="1" latinLnBrk="1" hangingPunct="1">
              <a:lnSpc>
                <a:spcPct val="150000"/>
              </a:lnSpc>
            </a:pPr>
            <a:r>
              <a:rPr lang="ko-KR" altLang="en-US" sz="2200" b="1" dirty="0" smtClean="0">
                <a:latin typeface="+mj-ea"/>
                <a:ea typeface="+mj-ea"/>
                <a:cs typeface="굴림" charset="-127"/>
              </a:rPr>
              <a:t>선박설계생산연구실 </a:t>
            </a:r>
            <a:endParaRPr lang="en-US" altLang="ko-KR" sz="2200" b="1" dirty="0" smtClean="0">
              <a:latin typeface="+mj-ea"/>
              <a:ea typeface="+mj-ea"/>
              <a:cs typeface="굴림" charset="-127"/>
            </a:endParaRPr>
          </a:p>
          <a:p>
            <a:pPr algn="r" eaLnBrk="1" latinLnBrk="1" hangingPunct="1">
              <a:lnSpc>
                <a:spcPct val="150000"/>
              </a:lnSpc>
            </a:pPr>
            <a:r>
              <a:rPr lang="ko-KR" altLang="en-US" sz="2200" b="1" u="sng" dirty="0" smtClean="0">
                <a:latin typeface="+mj-ea"/>
                <a:ea typeface="+mj-ea"/>
                <a:cs typeface="굴림" charset="-127"/>
              </a:rPr>
              <a:t>신동선</a:t>
            </a:r>
            <a:r>
              <a:rPr lang="en-US" altLang="ko-KR" sz="2200" b="1" dirty="0" smtClean="0">
                <a:latin typeface="+mj-ea"/>
                <a:ea typeface="+mj-ea"/>
                <a:cs typeface="굴림" charset="-127"/>
              </a:rPr>
              <a:t>, </a:t>
            </a:r>
            <a:r>
              <a:rPr lang="ko-KR" altLang="en-US" sz="2200" b="1" dirty="0" smtClean="0">
                <a:latin typeface="+mj-ea"/>
                <a:ea typeface="+mj-ea"/>
                <a:cs typeface="굴림" charset="-127"/>
              </a:rPr>
              <a:t>박병철</a:t>
            </a:r>
            <a:r>
              <a:rPr lang="en-US" altLang="ko-KR" sz="2200" b="1" dirty="0" smtClean="0">
                <a:latin typeface="+mj-ea"/>
                <a:ea typeface="+mj-ea"/>
                <a:cs typeface="굴림" charset="-127"/>
              </a:rPr>
              <a:t>, </a:t>
            </a:r>
            <a:r>
              <a:rPr lang="ko-KR" altLang="en-US" sz="2200" b="1" dirty="0" err="1" smtClean="0">
                <a:latin typeface="+mj-ea"/>
                <a:ea typeface="+mj-ea"/>
                <a:cs typeface="굴림" charset="-127"/>
              </a:rPr>
              <a:t>임채옥</a:t>
            </a:r>
            <a:r>
              <a:rPr lang="en-US" altLang="ko-KR" sz="2200" b="1" dirty="0" smtClean="0">
                <a:latin typeface="+mj-ea"/>
                <a:ea typeface="+mj-ea"/>
                <a:cs typeface="굴림" charset="-127"/>
              </a:rPr>
              <a:t>, </a:t>
            </a:r>
            <a:r>
              <a:rPr lang="ko-KR" altLang="en-US" sz="2200" b="1" dirty="0" smtClean="0">
                <a:latin typeface="+mj-ea"/>
                <a:ea typeface="+mj-ea"/>
                <a:cs typeface="굴림" charset="-127"/>
              </a:rPr>
              <a:t>신성철</a:t>
            </a:r>
            <a:endParaRPr lang="en-US" altLang="ko-KR" sz="2200" b="1" dirty="0">
              <a:latin typeface="+mj-ea"/>
              <a:ea typeface="+mj-ea"/>
              <a:cs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0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713" y="1268760"/>
            <a:ext cx="8622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환경</a:t>
            </a:r>
            <a:r>
              <a:rPr lang="en-US" altLang="ko-KR" b="1" dirty="0"/>
              <a:t>(environment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에이전트</a:t>
            </a:r>
            <a:r>
              <a:rPr lang="en-US" altLang="ko-KR" b="1" dirty="0"/>
              <a:t>(agent</a:t>
            </a:r>
            <a:r>
              <a:rPr lang="en-US" altLang="ko-KR" b="1" dirty="0" smtClean="0"/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행동</a:t>
            </a:r>
            <a:r>
              <a:rPr lang="en-US" altLang="ko-KR" b="1" dirty="0"/>
              <a:t>(</a:t>
            </a:r>
            <a:r>
              <a:rPr lang="en-US" altLang="ko-KR" b="1" dirty="0" smtClean="0"/>
              <a:t>action)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상태</a:t>
            </a:r>
            <a:r>
              <a:rPr lang="en-US" altLang="ko-KR" b="1" dirty="0"/>
              <a:t>(state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보상</a:t>
            </a:r>
            <a:r>
              <a:rPr lang="en-US" altLang="ko-KR" b="1" dirty="0"/>
              <a:t>(reward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정책</a:t>
            </a:r>
            <a:r>
              <a:rPr lang="en-US" altLang="ko-KR" b="1" dirty="0" smtClean="0"/>
              <a:t>(policy)</a:t>
            </a:r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강화학습의</a:t>
            </a:r>
            <a:r>
              <a:rPr lang="ko-KR" altLang="en-US" dirty="0" smtClean="0">
                <a:solidFill>
                  <a:schemeClr val="tx1"/>
                </a:solidFill>
              </a:rPr>
              <a:t> 구조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746634"/>
            <a:ext cx="5252070" cy="19065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7687" y="5157192"/>
            <a:ext cx="6984776" cy="461665"/>
          </a:xfrm>
          <a:prstGeom prst="rect">
            <a:avLst/>
          </a:prstGeom>
          <a:solidFill>
            <a:srgbClr val="1E81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FFFF"/>
                </a:solidFill>
              </a:rPr>
              <a:t>보상을 가장 많이 받을 수 있는 행동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74078" y="3774593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err="1" smtClean="0"/>
              <a:t>강화학습</a:t>
            </a:r>
            <a:r>
              <a:rPr lang="ko-KR" altLang="en-US" sz="1400" b="1" dirty="0" smtClean="0"/>
              <a:t> 기본구조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5436096" y="2924944"/>
            <a:ext cx="1944216" cy="728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68144" y="1746635"/>
            <a:ext cx="1080120" cy="633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23532" y="2398828"/>
            <a:ext cx="874628" cy="60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47324" y="2850556"/>
            <a:ext cx="488771" cy="32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47325" y="3181614"/>
            <a:ext cx="488771" cy="304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538854" y="6397230"/>
            <a:ext cx="605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8/23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37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87250" y="3423133"/>
            <a:ext cx="954930" cy="621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487250" y="4085872"/>
            <a:ext cx="954930" cy="621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98041"/>
              </p:ext>
            </p:extLst>
          </p:nvPr>
        </p:nvGraphicFramePr>
        <p:xfrm>
          <a:off x="2483768" y="3412919"/>
          <a:ext cx="3936268" cy="259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067">
                  <a:extLst>
                    <a:ext uri="{9D8B030D-6E8A-4147-A177-3AD203B41FA5}">
                      <a16:colId xmlns:a16="http://schemas.microsoft.com/office/drawing/2014/main" val="962545265"/>
                    </a:ext>
                  </a:extLst>
                </a:gridCol>
                <a:gridCol w="984067">
                  <a:extLst>
                    <a:ext uri="{9D8B030D-6E8A-4147-A177-3AD203B41FA5}">
                      <a16:colId xmlns:a16="http://schemas.microsoft.com/office/drawing/2014/main" val="3156065853"/>
                    </a:ext>
                  </a:extLst>
                </a:gridCol>
                <a:gridCol w="984067">
                  <a:extLst>
                    <a:ext uri="{9D8B030D-6E8A-4147-A177-3AD203B41FA5}">
                      <a16:colId xmlns:a16="http://schemas.microsoft.com/office/drawing/2014/main" val="3447842158"/>
                    </a:ext>
                  </a:extLst>
                </a:gridCol>
                <a:gridCol w="984067">
                  <a:extLst>
                    <a:ext uri="{9D8B030D-6E8A-4147-A177-3AD203B41FA5}">
                      <a16:colId xmlns:a16="http://schemas.microsoft.com/office/drawing/2014/main" val="396871628"/>
                    </a:ext>
                  </a:extLst>
                </a:gridCol>
              </a:tblGrid>
              <a:tr h="6495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7319"/>
                  </a:ext>
                </a:extLst>
              </a:tr>
              <a:tr h="6495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6002"/>
                  </a:ext>
                </a:extLst>
              </a:tr>
              <a:tr h="6495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165846"/>
                  </a:ext>
                </a:extLst>
              </a:tr>
              <a:tr h="6495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205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776" y="43226"/>
            <a:ext cx="6822504" cy="921600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강화학습을</a:t>
            </a:r>
            <a:r>
              <a:rPr lang="ko-KR" altLang="en-US" dirty="0" smtClean="0">
                <a:solidFill>
                  <a:schemeClr val="tx1"/>
                </a:solidFill>
              </a:rPr>
              <a:t> 이용한 경로 선정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713" y="1268760"/>
            <a:ext cx="84277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/>
              <a:t>강화학습은</a:t>
            </a:r>
            <a:r>
              <a:rPr lang="ko-KR" altLang="en-US" b="1" dirty="0" smtClean="0"/>
              <a:t> 에이전트가 환경을 탐색하고 개척해 최적의 정책을 찾음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주어지는 보상을 통해 에이전트가 선택한 경로를 수치화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최대의 보상을 받는 경로를 최적경로로서 선택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57254" y="3412919"/>
            <a:ext cx="621196" cy="638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652120" y="5373037"/>
            <a:ext cx="621196" cy="63807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645245" y="5497492"/>
            <a:ext cx="788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목적지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</a:rPr>
              <a:t>  +1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1046" y="4229965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-1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54590" y="3591975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-1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2361" y="3609240"/>
            <a:ext cx="7909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</a:rPr>
              <a:t>에이전트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endCxn id="17" idx="0"/>
          </p:cNvCxnSpPr>
          <p:nvPr/>
        </p:nvCxnSpPr>
        <p:spPr>
          <a:xfrm>
            <a:off x="3278450" y="3591974"/>
            <a:ext cx="2684268" cy="1781063"/>
          </a:xfrm>
          <a:prstGeom prst="bent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1" idx="4"/>
            <a:endCxn id="17" idx="2"/>
          </p:cNvCxnSpPr>
          <p:nvPr/>
        </p:nvCxnSpPr>
        <p:spPr>
          <a:xfrm rot="16200000" flipH="1">
            <a:off x="3489446" y="3529399"/>
            <a:ext cx="1641081" cy="268426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8450" y="3807916"/>
            <a:ext cx="427231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689972" y="3777145"/>
            <a:ext cx="0" cy="8541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endCxn id="17" idx="1"/>
          </p:cNvCxnSpPr>
          <p:nvPr/>
        </p:nvCxnSpPr>
        <p:spPr>
          <a:xfrm rot="16200000" flipH="1">
            <a:off x="4293719" y="4017108"/>
            <a:ext cx="845626" cy="2053120"/>
          </a:xfrm>
          <a:prstGeom prst="bent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포인트가 5개인 별 35"/>
          <p:cNvSpPr/>
          <p:nvPr/>
        </p:nvSpPr>
        <p:spPr>
          <a:xfrm>
            <a:off x="5703194" y="3745863"/>
            <a:ext cx="553498" cy="558798"/>
          </a:xfrm>
          <a:prstGeom prst="star5">
            <a:avLst/>
          </a:prstGeom>
          <a:solidFill>
            <a:srgbClr val="36B845"/>
          </a:solidFill>
          <a:ln>
            <a:solidFill>
              <a:srgbClr val="36B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8" name="포인트가 5개인 별 37"/>
          <p:cNvSpPr/>
          <p:nvPr/>
        </p:nvSpPr>
        <p:spPr>
          <a:xfrm>
            <a:off x="4994758" y="4712015"/>
            <a:ext cx="553498" cy="558798"/>
          </a:xfrm>
          <a:prstGeom prst="star5">
            <a:avLst/>
          </a:prstGeom>
          <a:solidFill>
            <a:srgbClr val="FBDE05"/>
          </a:solidFill>
          <a:ln>
            <a:solidFill>
              <a:srgbClr val="FBDE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69138" y="4813724"/>
            <a:ext cx="40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포인트가 5개인 별 39"/>
          <p:cNvSpPr/>
          <p:nvPr/>
        </p:nvSpPr>
        <p:spPr>
          <a:xfrm>
            <a:off x="4218538" y="5370276"/>
            <a:ext cx="553498" cy="558798"/>
          </a:xfrm>
          <a:prstGeom prst="star5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263553" y="5472938"/>
            <a:ext cx="53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+1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38854" y="6397230"/>
            <a:ext cx="605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9/23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22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/>
      <p:bldP spid="4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776" y="43226"/>
            <a:ext cx="7902624" cy="9216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강화학습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환경 구성</a:t>
            </a:r>
            <a:r>
              <a:rPr lang="en-US" altLang="ko-KR" dirty="0" smtClean="0">
                <a:solidFill>
                  <a:schemeClr val="tx1"/>
                </a:solidFill>
              </a:rPr>
              <a:t>(1/8)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0432" y="6397230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10/23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48713" y="1268760"/>
            <a:ext cx="8622704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/>
              <a:t>엔진룸</a:t>
            </a:r>
            <a:r>
              <a:rPr lang="ko-KR" altLang="en-US" b="1" dirty="0" smtClean="0"/>
              <a:t> 모델</a:t>
            </a:r>
            <a:endParaRPr lang="en-US" altLang="ko-KR" b="1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13876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29695032" descr="EMB000051a843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0" y="2201940"/>
            <a:ext cx="4884647" cy="321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_x155834400" descr="EMB0000514c6d7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8" t="10431" b="5949"/>
          <a:stretch>
            <a:fillRect/>
          </a:stretch>
        </p:blipFill>
        <p:spPr bwMode="auto">
          <a:xfrm>
            <a:off x="5230958" y="2201940"/>
            <a:ext cx="3807802" cy="321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86314" y="5546134"/>
            <a:ext cx="2548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연구 모델 </a:t>
            </a:r>
            <a:r>
              <a:rPr lang="en-US" altLang="ko-KR" sz="1400" b="1" dirty="0" smtClean="0"/>
              <a:t>Isometric view&gt;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860460" y="5546133"/>
            <a:ext cx="2548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연구 모델 </a:t>
            </a:r>
            <a:r>
              <a:rPr lang="en-US" altLang="ko-KR" sz="1400" b="1" dirty="0" smtClean="0"/>
              <a:t>Top view&gt;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548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776" y="43226"/>
            <a:ext cx="7902624" cy="9216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강화학습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환경 구성</a:t>
            </a:r>
            <a:r>
              <a:rPr lang="en-US" altLang="ko-KR" dirty="0" smtClean="0">
                <a:solidFill>
                  <a:schemeClr val="tx1"/>
                </a:solidFill>
              </a:rPr>
              <a:t>(2/8)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0432" y="6397230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11/23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48713" y="1268760"/>
            <a:ext cx="8622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/>
              <a:t>엔진룸</a:t>
            </a:r>
            <a:r>
              <a:rPr lang="ko-KR" altLang="en-US" b="1" dirty="0" smtClean="0"/>
              <a:t> 구현</a:t>
            </a:r>
            <a:endParaRPr lang="en-US" altLang="ko-KR" b="1" dirty="0" smtClean="0"/>
          </a:p>
          <a:p>
            <a:pPr>
              <a:lnSpc>
                <a:spcPct val="200000"/>
              </a:lnSpc>
            </a:pPr>
            <a:endParaRPr lang="en-US" altLang="ko-KR" b="1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13876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07" y="2012005"/>
            <a:ext cx="3910544" cy="3849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31" y="2012006"/>
            <a:ext cx="4417173" cy="384912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74718" y="5974322"/>
            <a:ext cx="2548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구현 모델 </a:t>
            </a:r>
            <a:r>
              <a:rPr lang="en-US" altLang="ko-KR" sz="1400" b="1" dirty="0" smtClean="0"/>
              <a:t>Isometric view&gt;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75080" y="5974323"/>
            <a:ext cx="2548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구현 모델 </a:t>
            </a:r>
            <a:r>
              <a:rPr lang="en-US" altLang="ko-KR" sz="1400" b="1" dirty="0"/>
              <a:t>T</a:t>
            </a:r>
            <a:r>
              <a:rPr lang="en-US" altLang="ko-KR" sz="1400" b="1" dirty="0" smtClean="0"/>
              <a:t>op view&gt;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94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강화학습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환경 구성</a:t>
            </a:r>
            <a:r>
              <a:rPr lang="en-US" altLang="ko-KR" dirty="0" smtClean="0">
                <a:solidFill>
                  <a:schemeClr val="tx1"/>
                </a:solidFill>
              </a:rPr>
              <a:t>(3/8)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9512" y="2204864"/>
            <a:ext cx="2808312" cy="1296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장애물 회피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장비간 연결성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9532" y="2020198"/>
            <a:ext cx="2448272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물리적 제약조건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84209" y="2209234"/>
            <a:ext cx="2808312" cy="12961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tx1"/>
                </a:solidFill>
              </a:rPr>
              <a:t>길이 및 굽힘 최소화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4229" y="2024568"/>
            <a:ext cx="2448272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경제적 제약조건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88906" y="2204864"/>
            <a:ext cx="2808312" cy="12961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장비와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이격거리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확보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368926" y="2020198"/>
            <a:ext cx="2448272" cy="3693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안전관련 제약조건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33039752" descr="EMB0000514c6d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06" y="3793224"/>
            <a:ext cx="2614613" cy="19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179" y="3978845"/>
            <a:ext cx="2614372" cy="168240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78" y="3978845"/>
            <a:ext cx="2730446" cy="178751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9" name="TextBox 18"/>
          <p:cNvSpPr txBox="1"/>
          <p:nvPr/>
        </p:nvSpPr>
        <p:spPr>
          <a:xfrm>
            <a:off x="5923042" y="5766361"/>
            <a:ext cx="314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장비 운용을 위한 최소 </a:t>
            </a:r>
            <a:r>
              <a:rPr lang="ko-KR" altLang="en-US" sz="1400" b="1" dirty="0" err="1" smtClean="0"/>
              <a:t>이격거리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740709" y="5766362"/>
            <a:ext cx="169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배관 굽힘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43537" y="5787379"/>
            <a:ext cx="1880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배관 설치 환경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48713" y="1268760"/>
            <a:ext cx="862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/>
              <a:t>배관경로</a:t>
            </a:r>
            <a:r>
              <a:rPr lang="ko-KR" altLang="en-US" b="1" dirty="0" smtClean="0"/>
              <a:t> 설계 제약조건</a:t>
            </a:r>
            <a:r>
              <a:rPr lang="en-US" altLang="ko-KR" b="1" dirty="0" smtClean="0"/>
              <a:t>(1/2)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0432" y="6397230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12/23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5580112" y="6256653"/>
            <a:ext cx="34378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/>
              <a:t>Xiao-long Qian, A Survey of Pipe Routing Design, 2008</a:t>
            </a:r>
          </a:p>
        </p:txBody>
      </p:sp>
    </p:spTree>
    <p:extLst>
      <p:ext uri="{BB962C8B-B14F-4D97-AF65-F5344CB8AC3E}">
        <p14:creationId xmlns:p14="http://schemas.microsoft.com/office/powerpoint/2010/main" val="24993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강화학습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환경 구성</a:t>
            </a:r>
            <a:r>
              <a:rPr lang="en-US" altLang="ko-KR" dirty="0" smtClean="0">
                <a:solidFill>
                  <a:schemeClr val="tx1"/>
                </a:solidFill>
              </a:rPr>
              <a:t>(4/8)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3846" y="2134156"/>
            <a:ext cx="2808312" cy="1296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지지대 공유 최대화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83866" y="1949490"/>
            <a:ext cx="2448272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생산적 제약조건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51893" y="2134156"/>
            <a:ext cx="2808312" cy="12961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작업자를 고려한 밸브 높이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배관 접근성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95909" y="1949490"/>
            <a:ext cx="2520280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운용 및 유지 제약조건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3040472" descr="EMB0000514c6d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18" y="3614966"/>
            <a:ext cx="3312368" cy="23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33041112" descr="EMB0000514c6d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24" y="3590677"/>
            <a:ext cx="2258065" cy="224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349840" y="5942782"/>
            <a:ext cx="291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지지대 설치에 따른 비용 비교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170487" y="5942782"/>
            <a:ext cx="3033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작업자의 밸브 높이 선호도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48713" y="1268760"/>
            <a:ext cx="862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/>
              <a:t>배관경로</a:t>
            </a:r>
            <a:r>
              <a:rPr lang="ko-KR" altLang="en-US" b="1" dirty="0" smtClean="0"/>
              <a:t> 설계 제약조건</a:t>
            </a:r>
            <a:r>
              <a:rPr lang="en-US" altLang="ko-KR" b="1" dirty="0" smtClean="0"/>
              <a:t>(2/2)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6397230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13/23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580112" y="6256653"/>
            <a:ext cx="34378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/>
              <a:t>Xiao-long Qian, A Survey of Pipe Routing Design, 2008</a:t>
            </a:r>
          </a:p>
        </p:txBody>
      </p:sp>
    </p:spTree>
    <p:extLst>
      <p:ext uri="{BB962C8B-B14F-4D97-AF65-F5344CB8AC3E}">
        <p14:creationId xmlns:p14="http://schemas.microsoft.com/office/powerpoint/2010/main" val="83228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776" y="43226"/>
            <a:ext cx="6750496" cy="9216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강화학습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환경 구성</a:t>
            </a:r>
            <a:r>
              <a:rPr lang="en-US" altLang="ko-KR" dirty="0" smtClean="0">
                <a:solidFill>
                  <a:schemeClr val="tx1"/>
                </a:solidFill>
              </a:rPr>
              <a:t>(5/8)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0432" y="6397230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14/23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13876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592572"/>
              </p:ext>
            </p:extLst>
          </p:nvPr>
        </p:nvGraphicFramePr>
        <p:xfrm>
          <a:off x="1001637" y="2333643"/>
          <a:ext cx="7140727" cy="3120830"/>
        </p:xfrm>
        <a:graphic>
          <a:graphicData uri="http://schemas.openxmlformats.org/drawingml/2006/table">
            <a:tbl>
              <a:tblPr/>
              <a:tblGrid>
                <a:gridCol w="5290794">
                  <a:extLst>
                    <a:ext uri="{9D8B030D-6E8A-4147-A177-3AD203B41FA5}">
                      <a16:colId xmlns:a16="http://schemas.microsoft.com/office/drawing/2014/main" val="3126584068"/>
                    </a:ext>
                  </a:extLst>
                </a:gridCol>
                <a:gridCol w="1849933">
                  <a:extLst>
                    <a:ext uri="{9D8B030D-6E8A-4147-A177-3AD203B41FA5}">
                      <a16:colId xmlns:a16="http://schemas.microsoft.com/office/drawing/2014/main" val="2531205758"/>
                    </a:ext>
                  </a:extLst>
                </a:gridCol>
              </a:tblGrid>
              <a:tr h="5020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12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400" b="1" kern="0" spc="-1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6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-12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en-US" sz="1400" b="1" kern="0" spc="-1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069879"/>
                  </a:ext>
                </a:extLst>
              </a:tr>
              <a:tr h="6547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길이의 최소화를 위해 행동을 선택할 때 마다 부여하는 보상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4445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827401"/>
                  </a:ext>
                </a:extLst>
              </a:tr>
              <a:tr h="6547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굽힘 최소화를 위해 경로 변경에 따른 보상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4445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060417"/>
                  </a:ext>
                </a:extLst>
              </a:tr>
              <a:tr h="6547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에이전트가 목적지에 가까워지는 행동에 따른 보상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+0.1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911220"/>
                  </a:ext>
                </a:extLst>
              </a:tr>
              <a:tr h="6547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에이전트가 목적지에 도착해 경로를 완성했을 때의 보상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+1.0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37032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75856" y="184482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보상의 종류 및 수치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776" y="43226"/>
            <a:ext cx="7337826" cy="921600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강화학습</a:t>
            </a:r>
            <a:r>
              <a:rPr lang="ko-KR" altLang="en-US" dirty="0" smtClean="0">
                <a:solidFill>
                  <a:schemeClr val="tx1"/>
                </a:solidFill>
              </a:rPr>
              <a:t> 환경 구성</a:t>
            </a:r>
            <a:r>
              <a:rPr lang="en-US" altLang="ko-KR" dirty="0" smtClean="0">
                <a:solidFill>
                  <a:schemeClr val="tx1"/>
                </a:solidFill>
              </a:rPr>
              <a:t>(6/8)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713" y="1268760"/>
            <a:ext cx="862270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Proximal Policy Optimization(PPO)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 smtClean="0"/>
              <a:t>상태의 수가 많고 에이전트가 다양한 행동을 가질 때 다른 알고리즘에 비해 효과적</a:t>
            </a:r>
            <a:endParaRPr lang="en-US" altLang="ko-KR" sz="16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 smtClean="0"/>
              <a:t>정책의 수렴에 있어 안정적</a:t>
            </a:r>
            <a:endParaRPr lang="en-US" altLang="ko-KR" sz="16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 smtClean="0"/>
              <a:t>신경망 </a:t>
            </a:r>
            <a:r>
              <a:rPr lang="en-US" altLang="ko-KR" sz="1600" b="1" dirty="0"/>
              <a:t>i</a:t>
            </a:r>
            <a:r>
              <a:rPr lang="en-US" altLang="ko-KR" sz="1600" b="1" dirty="0" smtClean="0"/>
              <a:t>nput : </a:t>
            </a:r>
            <a:r>
              <a:rPr lang="ko-KR" altLang="en-US" sz="1600" b="1" dirty="0" smtClean="0"/>
              <a:t>배관의 시작점부터 도착점까지의 거리</a:t>
            </a:r>
            <a:r>
              <a:rPr lang="en-US" altLang="ko-KR" sz="1600" b="1" dirty="0" smtClean="0"/>
              <a:t>(x, y, z)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 smtClean="0"/>
              <a:t>신경망 </a:t>
            </a:r>
            <a:r>
              <a:rPr lang="en-US" altLang="ko-KR" sz="1600" b="1" dirty="0" smtClean="0"/>
              <a:t>output : </a:t>
            </a:r>
            <a:r>
              <a:rPr lang="ko-KR" altLang="en-US" sz="1600" b="1" dirty="0" smtClean="0"/>
              <a:t>에이전트가 각 행동을 선택할 확률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상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하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좌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우</a:t>
            </a:r>
            <a:r>
              <a:rPr lang="en-US" altLang="ko-KR" sz="1600" b="1" dirty="0" smtClean="0"/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b="1" dirty="0" smtClean="0"/>
          </a:p>
          <a:p>
            <a:pPr>
              <a:lnSpc>
                <a:spcPct val="150000"/>
              </a:lnSpc>
            </a:pPr>
            <a:endParaRPr lang="en-US" altLang="ko-KR" b="1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13876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60432" y="6397230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15/23</a:t>
            </a:r>
            <a:endParaRPr lang="ko-KR" altLang="en-US" sz="1400" dirty="0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831994" y="4034781"/>
            <a:ext cx="432048" cy="432048"/>
          </a:xfrm>
          <a:prstGeom prst="ellipse">
            <a:avLst/>
          </a:prstGeom>
          <a:solidFill>
            <a:srgbClr val="52C6BA"/>
          </a:solidFill>
          <a:ln>
            <a:solidFill>
              <a:srgbClr val="52C6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831994" y="4580677"/>
            <a:ext cx="432048" cy="432048"/>
          </a:xfrm>
          <a:prstGeom prst="ellipse">
            <a:avLst/>
          </a:prstGeom>
          <a:solidFill>
            <a:srgbClr val="52C6BA"/>
          </a:solidFill>
          <a:ln>
            <a:solidFill>
              <a:srgbClr val="52C6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831994" y="5126573"/>
            <a:ext cx="432048" cy="432048"/>
          </a:xfrm>
          <a:prstGeom prst="ellipse">
            <a:avLst/>
          </a:prstGeom>
          <a:solidFill>
            <a:srgbClr val="52C6BA"/>
          </a:solidFill>
          <a:ln>
            <a:solidFill>
              <a:srgbClr val="52C6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056130" y="3775903"/>
            <a:ext cx="432048" cy="4320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907650" y="4891711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056130" y="5456002"/>
            <a:ext cx="432048" cy="4320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34" idx="6"/>
            <a:endCxn id="39" idx="2"/>
          </p:cNvCxnSpPr>
          <p:nvPr/>
        </p:nvCxnSpPr>
        <p:spPr>
          <a:xfrm flipV="1">
            <a:off x="3264042" y="3991927"/>
            <a:ext cx="792088" cy="258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6" idx="6"/>
          </p:cNvCxnSpPr>
          <p:nvPr/>
        </p:nvCxnSpPr>
        <p:spPr>
          <a:xfrm flipV="1">
            <a:off x="3264042" y="4023929"/>
            <a:ext cx="792088" cy="772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7" idx="6"/>
            <a:endCxn id="39" idx="2"/>
          </p:cNvCxnSpPr>
          <p:nvPr/>
        </p:nvCxnSpPr>
        <p:spPr>
          <a:xfrm flipV="1">
            <a:off x="3264042" y="3991927"/>
            <a:ext cx="792088" cy="135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6" idx="6"/>
            <a:endCxn id="41" idx="2"/>
          </p:cNvCxnSpPr>
          <p:nvPr/>
        </p:nvCxnSpPr>
        <p:spPr>
          <a:xfrm>
            <a:off x="3264042" y="4796701"/>
            <a:ext cx="792088" cy="875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34" idx="6"/>
            <a:endCxn id="41" idx="2"/>
          </p:cNvCxnSpPr>
          <p:nvPr/>
        </p:nvCxnSpPr>
        <p:spPr>
          <a:xfrm>
            <a:off x="3264042" y="4250805"/>
            <a:ext cx="792088" cy="1421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7" idx="6"/>
            <a:endCxn id="41" idx="2"/>
          </p:cNvCxnSpPr>
          <p:nvPr/>
        </p:nvCxnSpPr>
        <p:spPr>
          <a:xfrm>
            <a:off x="3264042" y="5342597"/>
            <a:ext cx="792088" cy="329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4907650" y="3775903"/>
            <a:ext cx="432048" cy="4320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4907650" y="5456002"/>
            <a:ext cx="432048" cy="4320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/>
          <p:cNvCxnSpPr>
            <a:stCxn id="39" idx="6"/>
            <a:endCxn id="60" idx="2"/>
          </p:cNvCxnSpPr>
          <p:nvPr/>
        </p:nvCxnSpPr>
        <p:spPr>
          <a:xfrm>
            <a:off x="4488178" y="3991927"/>
            <a:ext cx="4194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직선 화살표 연결선 1025"/>
          <p:cNvCxnSpPr>
            <a:stCxn id="39" idx="6"/>
            <a:endCxn id="61" idx="2"/>
          </p:cNvCxnSpPr>
          <p:nvPr/>
        </p:nvCxnSpPr>
        <p:spPr>
          <a:xfrm>
            <a:off x="4488178" y="3991927"/>
            <a:ext cx="419472" cy="1680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직선 화살표 연결선 1027"/>
          <p:cNvCxnSpPr>
            <a:stCxn id="41" idx="6"/>
            <a:endCxn id="60" idx="2"/>
          </p:cNvCxnSpPr>
          <p:nvPr/>
        </p:nvCxnSpPr>
        <p:spPr>
          <a:xfrm flipV="1">
            <a:off x="4488178" y="3991927"/>
            <a:ext cx="419472" cy="1680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직선 화살표 연결선 1029"/>
          <p:cNvCxnSpPr>
            <a:stCxn id="41" idx="6"/>
            <a:endCxn id="61" idx="2"/>
          </p:cNvCxnSpPr>
          <p:nvPr/>
        </p:nvCxnSpPr>
        <p:spPr>
          <a:xfrm>
            <a:off x="4488178" y="5672026"/>
            <a:ext cx="4194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4907650" y="432391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4056130" y="491594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4043554" y="4321799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화살표 연결선 1033"/>
          <p:cNvCxnSpPr>
            <a:stCxn id="75" idx="6"/>
            <a:endCxn id="60" idx="2"/>
          </p:cNvCxnSpPr>
          <p:nvPr/>
        </p:nvCxnSpPr>
        <p:spPr>
          <a:xfrm flipV="1">
            <a:off x="4475602" y="3991927"/>
            <a:ext cx="432048" cy="545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직선 화살표 연결선 1035"/>
          <p:cNvCxnSpPr>
            <a:stCxn id="75" idx="6"/>
            <a:endCxn id="73" idx="2"/>
          </p:cNvCxnSpPr>
          <p:nvPr/>
        </p:nvCxnSpPr>
        <p:spPr>
          <a:xfrm>
            <a:off x="4475602" y="4537823"/>
            <a:ext cx="432048" cy="2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직선 화살표 연결선 1039"/>
          <p:cNvCxnSpPr>
            <a:stCxn id="75" idx="6"/>
            <a:endCxn id="40" idx="2"/>
          </p:cNvCxnSpPr>
          <p:nvPr/>
        </p:nvCxnSpPr>
        <p:spPr>
          <a:xfrm>
            <a:off x="4475602" y="4537823"/>
            <a:ext cx="432048" cy="56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직선 화살표 연결선 1041"/>
          <p:cNvCxnSpPr>
            <a:stCxn id="75" idx="6"/>
            <a:endCxn id="61" idx="2"/>
          </p:cNvCxnSpPr>
          <p:nvPr/>
        </p:nvCxnSpPr>
        <p:spPr>
          <a:xfrm>
            <a:off x="4475602" y="4537823"/>
            <a:ext cx="432048" cy="1134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화살표 연결선 1043"/>
          <p:cNvCxnSpPr>
            <a:stCxn id="36" idx="6"/>
            <a:endCxn id="75" idx="2"/>
          </p:cNvCxnSpPr>
          <p:nvPr/>
        </p:nvCxnSpPr>
        <p:spPr>
          <a:xfrm flipV="1">
            <a:off x="3264042" y="4537823"/>
            <a:ext cx="779512" cy="258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화살표 연결선 1045"/>
          <p:cNvCxnSpPr>
            <a:stCxn id="36" idx="6"/>
            <a:endCxn id="74" idx="2"/>
          </p:cNvCxnSpPr>
          <p:nvPr/>
        </p:nvCxnSpPr>
        <p:spPr>
          <a:xfrm>
            <a:off x="3264042" y="4796701"/>
            <a:ext cx="792088" cy="335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화살표 연결선 1047"/>
          <p:cNvCxnSpPr>
            <a:stCxn id="34" idx="6"/>
            <a:endCxn id="75" idx="2"/>
          </p:cNvCxnSpPr>
          <p:nvPr/>
        </p:nvCxnSpPr>
        <p:spPr>
          <a:xfrm>
            <a:off x="3264042" y="4250805"/>
            <a:ext cx="779512" cy="287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화살표 연결선 1049"/>
          <p:cNvCxnSpPr>
            <a:stCxn id="37" idx="6"/>
            <a:endCxn id="75" idx="2"/>
          </p:cNvCxnSpPr>
          <p:nvPr/>
        </p:nvCxnSpPr>
        <p:spPr>
          <a:xfrm flipV="1">
            <a:off x="3264042" y="4537823"/>
            <a:ext cx="779512" cy="804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직선 화살표 연결선 1051"/>
          <p:cNvCxnSpPr>
            <a:stCxn id="37" idx="6"/>
            <a:endCxn id="74" idx="2"/>
          </p:cNvCxnSpPr>
          <p:nvPr/>
        </p:nvCxnSpPr>
        <p:spPr>
          <a:xfrm flipV="1">
            <a:off x="3264042" y="5131966"/>
            <a:ext cx="792088" cy="210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직선 화살표 연결선 1057"/>
          <p:cNvCxnSpPr>
            <a:stCxn id="74" idx="6"/>
            <a:endCxn id="60" idx="2"/>
          </p:cNvCxnSpPr>
          <p:nvPr/>
        </p:nvCxnSpPr>
        <p:spPr>
          <a:xfrm flipV="1">
            <a:off x="4488178" y="3991927"/>
            <a:ext cx="419472" cy="114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화살표 연결선 1059"/>
          <p:cNvCxnSpPr>
            <a:stCxn id="74" idx="6"/>
            <a:endCxn id="73" idx="2"/>
          </p:cNvCxnSpPr>
          <p:nvPr/>
        </p:nvCxnSpPr>
        <p:spPr>
          <a:xfrm flipV="1">
            <a:off x="4488178" y="4539942"/>
            <a:ext cx="419472" cy="592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직선 화살표 연결선 1061"/>
          <p:cNvCxnSpPr>
            <a:stCxn id="74" idx="6"/>
            <a:endCxn id="40" idx="2"/>
          </p:cNvCxnSpPr>
          <p:nvPr/>
        </p:nvCxnSpPr>
        <p:spPr>
          <a:xfrm flipV="1">
            <a:off x="4488178" y="5107735"/>
            <a:ext cx="419472" cy="24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직선 화살표 연결선 1063"/>
          <p:cNvCxnSpPr>
            <a:stCxn id="74" idx="6"/>
            <a:endCxn id="61" idx="2"/>
          </p:cNvCxnSpPr>
          <p:nvPr/>
        </p:nvCxnSpPr>
        <p:spPr>
          <a:xfrm>
            <a:off x="4488178" y="5131966"/>
            <a:ext cx="419472" cy="540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직선 화살표 연결선 1065"/>
          <p:cNvCxnSpPr>
            <a:stCxn id="41" idx="6"/>
            <a:endCxn id="73" idx="2"/>
          </p:cNvCxnSpPr>
          <p:nvPr/>
        </p:nvCxnSpPr>
        <p:spPr>
          <a:xfrm flipV="1">
            <a:off x="4488178" y="4539942"/>
            <a:ext cx="419472" cy="1132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직선 화살표 연결선 1067"/>
          <p:cNvCxnSpPr>
            <a:stCxn id="41" idx="6"/>
            <a:endCxn id="40" idx="2"/>
          </p:cNvCxnSpPr>
          <p:nvPr/>
        </p:nvCxnSpPr>
        <p:spPr>
          <a:xfrm flipV="1">
            <a:off x="4488178" y="5107735"/>
            <a:ext cx="419472" cy="564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직선 화살표 연결선 1069"/>
          <p:cNvCxnSpPr>
            <a:stCxn id="39" idx="6"/>
            <a:endCxn id="73" idx="2"/>
          </p:cNvCxnSpPr>
          <p:nvPr/>
        </p:nvCxnSpPr>
        <p:spPr>
          <a:xfrm>
            <a:off x="4488178" y="3991927"/>
            <a:ext cx="419472" cy="548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직선 화살표 연결선 1071"/>
          <p:cNvCxnSpPr>
            <a:endCxn id="40" idx="2"/>
          </p:cNvCxnSpPr>
          <p:nvPr/>
        </p:nvCxnSpPr>
        <p:spPr>
          <a:xfrm>
            <a:off x="4488178" y="3991927"/>
            <a:ext cx="419472" cy="1115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 flipV="1">
            <a:off x="4043196" y="4306636"/>
            <a:ext cx="444982" cy="1078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6219177" y="3441915"/>
            <a:ext cx="432048" cy="4320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6219177" y="3920497"/>
            <a:ext cx="432048" cy="4320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6219177" y="4399079"/>
            <a:ext cx="432048" cy="4320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6219177" y="4877661"/>
            <a:ext cx="432048" cy="4320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>
            <a:off x="6219177" y="5356243"/>
            <a:ext cx="432048" cy="4320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/>
          <p:cNvSpPr/>
          <p:nvPr/>
        </p:nvSpPr>
        <p:spPr>
          <a:xfrm>
            <a:off x="6219177" y="5834825"/>
            <a:ext cx="432048" cy="4320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6" name="직선 화살표 연결선 1075"/>
          <p:cNvCxnSpPr>
            <a:stCxn id="60" idx="6"/>
            <a:endCxn id="119" idx="2"/>
          </p:cNvCxnSpPr>
          <p:nvPr/>
        </p:nvCxnSpPr>
        <p:spPr>
          <a:xfrm flipV="1">
            <a:off x="5339698" y="3657939"/>
            <a:ext cx="879479" cy="3339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직선 화살표 연결선 1077"/>
          <p:cNvCxnSpPr>
            <a:stCxn id="60" idx="6"/>
            <a:endCxn id="120" idx="2"/>
          </p:cNvCxnSpPr>
          <p:nvPr/>
        </p:nvCxnSpPr>
        <p:spPr>
          <a:xfrm>
            <a:off x="5339698" y="3991927"/>
            <a:ext cx="879479" cy="144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직선 화살표 연결선 1079"/>
          <p:cNvCxnSpPr>
            <a:stCxn id="60" idx="6"/>
            <a:endCxn id="121" idx="2"/>
          </p:cNvCxnSpPr>
          <p:nvPr/>
        </p:nvCxnSpPr>
        <p:spPr>
          <a:xfrm>
            <a:off x="5339698" y="3991927"/>
            <a:ext cx="879479" cy="623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직선 화살표 연결선 1081"/>
          <p:cNvCxnSpPr>
            <a:stCxn id="60" idx="6"/>
            <a:endCxn id="122" idx="2"/>
          </p:cNvCxnSpPr>
          <p:nvPr/>
        </p:nvCxnSpPr>
        <p:spPr>
          <a:xfrm>
            <a:off x="5339698" y="3991927"/>
            <a:ext cx="879479" cy="1101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0" idx="6"/>
            <a:endCxn id="123" idx="2"/>
          </p:cNvCxnSpPr>
          <p:nvPr/>
        </p:nvCxnSpPr>
        <p:spPr>
          <a:xfrm>
            <a:off x="5339698" y="3991927"/>
            <a:ext cx="879479" cy="1580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60" idx="6"/>
            <a:endCxn id="124" idx="2"/>
          </p:cNvCxnSpPr>
          <p:nvPr/>
        </p:nvCxnSpPr>
        <p:spPr>
          <a:xfrm>
            <a:off x="5339698" y="3991927"/>
            <a:ext cx="879479" cy="2058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1" idx="6"/>
            <a:endCxn id="119" idx="2"/>
          </p:cNvCxnSpPr>
          <p:nvPr/>
        </p:nvCxnSpPr>
        <p:spPr>
          <a:xfrm flipV="1">
            <a:off x="5339698" y="3657939"/>
            <a:ext cx="879479" cy="2014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61" idx="6"/>
            <a:endCxn id="120" idx="2"/>
          </p:cNvCxnSpPr>
          <p:nvPr/>
        </p:nvCxnSpPr>
        <p:spPr>
          <a:xfrm flipV="1">
            <a:off x="5339698" y="4136521"/>
            <a:ext cx="879479" cy="1535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61" idx="6"/>
            <a:endCxn id="121" idx="2"/>
          </p:cNvCxnSpPr>
          <p:nvPr/>
        </p:nvCxnSpPr>
        <p:spPr>
          <a:xfrm flipV="1">
            <a:off x="5339698" y="4615103"/>
            <a:ext cx="879479" cy="1056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61" idx="6"/>
            <a:endCxn id="122" idx="2"/>
          </p:cNvCxnSpPr>
          <p:nvPr/>
        </p:nvCxnSpPr>
        <p:spPr>
          <a:xfrm flipV="1">
            <a:off x="5339698" y="5093685"/>
            <a:ext cx="879479" cy="578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61" idx="6"/>
            <a:endCxn id="123" idx="2"/>
          </p:cNvCxnSpPr>
          <p:nvPr/>
        </p:nvCxnSpPr>
        <p:spPr>
          <a:xfrm flipV="1">
            <a:off x="5339698" y="5572267"/>
            <a:ext cx="879479" cy="99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61" idx="6"/>
            <a:endCxn id="124" idx="2"/>
          </p:cNvCxnSpPr>
          <p:nvPr/>
        </p:nvCxnSpPr>
        <p:spPr>
          <a:xfrm>
            <a:off x="5339698" y="5672026"/>
            <a:ext cx="879479" cy="378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73" idx="6"/>
            <a:endCxn id="119" idx="2"/>
          </p:cNvCxnSpPr>
          <p:nvPr/>
        </p:nvCxnSpPr>
        <p:spPr>
          <a:xfrm flipV="1">
            <a:off x="5339698" y="3657939"/>
            <a:ext cx="879479" cy="882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73" idx="6"/>
            <a:endCxn id="120" idx="2"/>
          </p:cNvCxnSpPr>
          <p:nvPr/>
        </p:nvCxnSpPr>
        <p:spPr>
          <a:xfrm flipV="1">
            <a:off x="5339698" y="4136521"/>
            <a:ext cx="879479" cy="403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73" idx="6"/>
            <a:endCxn id="121" idx="2"/>
          </p:cNvCxnSpPr>
          <p:nvPr/>
        </p:nvCxnSpPr>
        <p:spPr>
          <a:xfrm>
            <a:off x="5339698" y="4539942"/>
            <a:ext cx="879479" cy="75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73" idx="6"/>
            <a:endCxn id="122" idx="2"/>
          </p:cNvCxnSpPr>
          <p:nvPr/>
        </p:nvCxnSpPr>
        <p:spPr>
          <a:xfrm>
            <a:off x="5339698" y="4539942"/>
            <a:ext cx="879479" cy="553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73" idx="6"/>
            <a:endCxn id="123" idx="2"/>
          </p:cNvCxnSpPr>
          <p:nvPr/>
        </p:nvCxnSpPr>
        <p:spPr>
          <a:xfrm>
            <a:off x="5339698" y="4539942"/>
            <a:ext cx="879479" cy="10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73" idx="6"/>
            <a:endCxn id="124" idx="2"/>
          </p:cNvCxnSpPr>
          <p:nvPr/>
        </p:nvCxnSpPr>
        <p:spPr>
          <a:xfrm>
            <a:off x="5339698" y="4539942"/>
            <a:ext cx="879479" cy="1510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40" idx="6"/>
            <a:endCxn id="119" idx="2"/>
          </p:cNvCxnSpPr>
          <p:nvPr/>
        </p:nvCxnSpPr>
        <p:spPr>
          <a:xfrm flipV="1">
            <a:off x="5339698" y="3657939"/>
            <a:ext cx="879479" cy="144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40" idx="6"/>
            <a:endCxn id="120" idx="2"/>
          </p:cNvCxnSpPr>
          <p:nvPr/>
        </p:nvCxnSpPr>
        <p:spPr>
          <a:xfrm flipV="1">
            <a:off x="5339698" y="4136521"/>
            <a:ext cx="879479" cy="971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40" idx="6"/>
            <a:endCxn id="121" idx="2"/>
          </p:cNvCxnSpPr>
          <p:nvPr/>
        </p:nvCxnSpPr>
        <p:spPr>
          <a:xfrm flipV="1">
            <a:off x="5339698" y="4615103"/>
            <a:ext cx="879479" cy="492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40" idx="6"/>
            <a:endCxn id="122" idx="2"/>
          </p:cNvCxnSpPr>
          <p:nvPr/>
        </p:nvCxnSpPr>
        <p:spPr>
          <a:xfrm flipV="1">
            <a:off x="5339698" y="5093685"/>
            <a:ext cx="879479" cy="1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40" idx="6"/>
            <a:endCxn id="123" idx="2"/>
          </p:cNvCxnSpPr>
          <p:nvPr/>
        </p:nvCxnSpPr>
        <p:spPr>
          <a:xfrm>
            <a:off x="5339698" y="5107735"/>
            <a:ext cx="879479" cy="464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40" idx="6"/>
            <a:endCxn id="124" idx="2"/>
          </p:cNvCxnSpPr>
          <p:nvPr/>
        </p:nvCxnSpPr>
        <p:spPr>
          <a:xfrm>
            <a:off x="5339698" y="5107735"/>
            <a:ext cx="879479" cy="94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 flipV="1">
            <a:off x="4901183" y="4255125"/>
            <a:ext cx="444982" cy="1078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634082" y="4110557"/>
            <a:ext cx="2070797" cy="307777"/>
          </a:xfrm>
          <a:prstGeom prst="rect">
            <a:avLst/>
          </a:prstGeom>
          <a:solidFill>
            <a:srgbClr val="1E818E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도착점까지의 거리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(x)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634080" y="4645845"/>
            <a:ext cx="2070797" cy="307777"/>
          </a:xfrm>
          <a:prstGeom prst="rect">
            <a:avLst/>
          </a:prstGeom>
          <a:solidFill>
            <a:srgbClr val="1E818E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도착점까지의 거리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(y)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34082" y="5181133"/>
            <a:ext cx="2070795" cy="307777"/>
          </a:xfrm>
          <a:prstGeom prst="rect">
            <a:avLst/>
          </a:prstGeom>
          <a:solidFill>
            <a:srgbClr val="1E818E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도착점까지의 거리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(z)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6760900" y="3497734"/>
            <a:ext cx="1592019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행동 확률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6760900" y="3982632"/>
            <a:ext cx="1592019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행동 확률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6760900" y="4476084"/>
            <a:ext cx="1592017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행동 확률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상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6760901" y="4946821"/>
            <a:ext cx="1592019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행동 확률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6760901" y="5412062"/>
            <a:ext cx="1592019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행동 확률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6760901" y="5896960"/>
            <a:ext cx="1592017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행동 확률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8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776" y="43226"/>
            <a:ext cx="7182544" cy="9216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강화학습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환경 구성</a:t>
            </a:r>
            <a:r>
              <a:rPr lang="en-US" altLang="ko-KR" dirty="0" smtClean="0">
                <a:solidFill>
                  <a:schemeClr val="tx1"/>
                </a:solidFill>
              </a:rPr>
              <a:t>(7/8)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0432" y="6397230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16/23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13876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419570"/>
              </p:ext>
            </p:extLst>
          </p:nvPr>
        </p:nvGraphicFramePr>
        <p:xfrm>
          <a:off x="989701" y="1988836"/>
          <a:ext cx="7140727" cy="4168758"/>
        </p:xfrm>
        <a:graphic>
          <a:graphicData uri="http://schemas.openxmlformats.org/drawingml/2006/table">
            <a:tbl>
              <a:tblPr/>
              <a:tblGrid>
                <a:gridCol w="2502179">
                  <a:extLst>
                    <a:ext uri="{9D8B030D-6E8A-4147-A177-3AD203B41FA5}">
                      <a16:colId xmlns:a16="http://schemas.microsoft.com/office/drawing/2014/main" val="3126584068"/>
                    </a:ext>
                  </a:extLst>
                </a:gridCol>
                <a:gridCol w="4638548">
                  <a:extLst>
                    <a:ext uri="{9D8B030D-6E8A-4147-A177-3AD203B41FA5}">
                      <a16:colId xmlns:a16="http://schemas.microsoft.com/office/drawing/2014/main" val="2531205758"/>
                    </a:ext>
                  </a:extLst>
                </a:gridCol>
              </a:tblGrid>
              <a:tr h="378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12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400" b="1" kern="0" spc="-1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6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-12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en-US" sz="1400" b="1" kern="0" spc="-1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069879"/>
                  </a:ext>
                </a:extLst>
              </a:tr>
              <a:tr h="378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 size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4445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827401"/>
                  </a:ext>
                </a:extLst>
              </a:tr>
              <a:tr h="378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Buffer size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4445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060417"/>
                  </a:ext>
                </a:extLst>
              </a:tr>
              <a:tr h="378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Discount factor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0.95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911220"/>
                  </a:ext>
                </a:extLst>
              </a:tr>
              <a:tr h="378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Epsilon</a:t>
                      </a:r>
                      <a:endParaRPr lang="en-US" altLang="ko-KR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38543"/>
                  </a:ext>
                </a:extLst>
              </a:tr>
              <a:tr h="378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Beta</a:t>
                      </a:r>
                      <a:endParaRPr lang="en-US" altLang="ko-KR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689573"/>
                  </a:ext>
                </a:extLst>
              </a:tr>
              <a:tr h="378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Learning rate</a:t>
                      </a:r>
                      <a:endParaRPr lang="en-US" altLang="ko-KR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0.001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638908"/>
                  </a:ext>
                </a:extLst>
              </a:tr>
              <a:tr h="378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 of hidden layers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191437"/>
                  </a:ext>
                </a:extLst>
              </a:tr>
              <a:tr h="378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 of nodes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178834"/>
                  </a:ext>
                </a:extLst>
              </a:tr>
              <a:tr h="378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Activation function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Swish, </a:t>
                      </a:r>
                      <a:r>
                        <a:rPr lang="en-US" sz="1400" b="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Softmax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697013"/>
                  </a:ext>
                </a:extLst>
              </a:tr>
              <a:tr h="3789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 function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Adam optimizer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78443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25904" y="1475492"/>
            <a:ext cx="346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신경망 </a:t>
            </a:r>
            <a:r>
              <a:rPr lang="en-US" altLang="ko-KR" b="1" dirty="0" smtClean="0"/>
              <a:t>hyper-parameter&gt;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414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776" y="43226"/>
            <a:ext cx="6822504" cy="9216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강화학습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환경 구성</a:t>
            </a:r>
            <a:r>
              <a:rPr lang="en-US" altLang="ko-KR" dirty="0" smtClean="0">
                <a:solidFill>
                  <a:schemeClr val="tx1"/>
                </a:solidFill>
              </a:rPr>
              <a:t>(8/8)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0432" y="6397230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17/23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13876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303020"/>
              </p:ext>
            </p:extLst>
          </p:nvPr>
        </p:nvGraphicFramePr>
        <p:xfrm>
          <a:off x="1001634" y="2852936"/>
          <a:ext cx="7140727" cy="1512170"/>
        </p:xfrm>
        <a:graphic>
          <a:graphicData uri="http://schemas.openxmlformats.org/drawingml/2006/table">
            <a:tbl>
              <a:tblPr/>
              <a:tblGrid>
                <a:gridCol w="1710091">
                  <a:extLst>
                    <a:ext uri="{9D8B030D-6E8A-4147-A177-3AD203B41FA5}">
                      <a16:colId xmlns:a16="http://schemas.microsoft.com/office/drawing/2014/main" val="3126584068"/>
                    </a:ext>
                  </a:extLst>
                </a:gridCol>
                <a:gridCol w="5430636">
                  <a:extLst>
                    <a:ext uri="{9D8B030D-6E8A-4147-A177-3AD203B41FA5}">
                      <a16:colId xmlns:a16="http://schemas.microsoft.com/office/drawing/2014/main" val="2531205758"/>
                    </a:ext>
                  </a:extLst>
                </a:gridCol>
              </a:tblGrid>
              <a:tr h="31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12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400" b="1" kern="0" spc="-1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6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-12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en-US" sz="1400" b="1" kern="0" spc="-1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069879"/>
                  </a:ext>
                </a:extLst>
              </a:tr>
              <a:tr h="3975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CPU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4445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Intel® Core™ i7-4790 @ 3.60GHz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827401"/>
                  </a:ext>
                </a:extLst>
              </a:tr>
              <a:tr h="3975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GPU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4445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NDIVIA GeForce GTX 1080 8.0GB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060417"/>
                  </a:ext>
                </a:extLst>
              </a:tr>
              <a:tr h="3975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RAM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20.0GB</a:t>
                      </a:r>
                      <a:endParaRPr lang="en-US" sz="1400" b="0" kern="0" spc="0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91122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671896" y="2440221"/>
            <a:ext cx="180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&lt;Device </a:t>
            </a:r>
            <a:r>
              <a:rPr lang="ko-KR" altLang="en-US" b="1" dirty="0" smtClean="0"/>
              <a:t>사양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44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4161992" y="335620"/>
            <a:ext cx="3456384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717489" y="1720871"/>
            <a:ext cx="3446799" cy="5747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70C3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눈물 방울 55"/>
          <p:cNvSpPr/>
          <p:nvPr/>
        </p:nvSpPr>
        <p:spPr>
          <a:xfrm rot="2700000">
            <a:off x="2369842" y="1620144"/>
            <a:ext cx="798316" cy="776181"/>
          </a:xfrm>
          <a:prstGeom prst="teardrop">
            <a:avLst/>
          </a:prstGeom>
          <a:solidFill>
            <a:srgbClr val="6FC2BA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447531" y="1692395"/>
            <a:ext cx="614163" cy="6316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511738" y="1816876"/>
            <a:ext cx="5145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303"/>
          <p:cNvSpPr txBox="1">
            <a:spLocks noChangeArrowheads="1"/>
          </p:cNvSpPr>
          <p:nvPr/>
        </p:nvSpPr>
        <p:spPr>
          <a:xfrm>
            <a:off x="4011993" y="1819953"/>
            <a:ext cx="2857789" cy="37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연구 배경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011993" y="2933197"/>
            <a:ext cx="3446799" cy="5747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70C3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눈물 방울 32"/>
          <p:cNvSpPr/>
          <p:nvPr/>
        </p:nvSpPr>
        <p:spPr>
          <a:xfrm rot="2700000">
            <a:off x="2664346" y="2832470"/>
            <a:ext cx="798316" cy="776181"/>
          </a:xfrm>
          <a:prstGeom prst="teardrop">
            <a:avLst/>
          </a:prstGeom>
          <a:solidFill>
            <a:srgbClr val="6FC2BA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742035" y="2904721"/>
            <a:ext cx="614163" cy="6316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806242" y="3029202"/>
            <a:ext cx="5145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03"/>
          <p:cNvSpPr txBox="1">
            <a:spLocks noChangeArrowheads="1"/>
          </p:cNvSpPr>
          <p:nvPr/>
        </p:nvSpPr>
        <p:spPr>
          <a:xfrm>
            <a:off x="4306497" y="3025640"/>
            <a:ext cx="2857789" cy="37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강화학습기반 경로 선정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411386" y="4139957"/>
            <a:ext cx="3446799" cy="5747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70C3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눈물 방울 37"/>
          <p:cNvSpPr/>
          <p:nvPr/>
        </p:nvSpPr>
        <p:spPr>
          <a:xfrm rot="2700000">
            <a:off x="3063739" y="4039230"/>
            <a:ext cx="798316" cy="776181"/>
          </a:xfrm>
          <a:prstGeom prst="teardrop">
            <a:avLst/>
          </a:prstGeom>
          <a:solidFill>
            <a:srgbClr val="6FC2BA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141428" y="4111481"/>
            <a:ext cx="614163" cy="6316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205635" y="4235962"/>
            <a:ext cx="5145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303"/>
          <p:cNvSpPr txBox="1">
            <a:spLocks noChangeArrowheads="1"/>
          </p:cNvSpPr>
          <p:nvPr/>
        </p:nvSpPr>
        <p:spPr>
          <a:xfrm>
            <a:off x="4705890" y="4238564"/>
            <a:ext cx="2857789" cy="37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학습 결과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705890" y="5375196"/>
            <a:ext cx="3446799" cy="5747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70C3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눈물 방울 42"/>
          <p:cNvSpPr/>
          <p:nvPr/>
        </p:nvSpPr>
        <p:spPr>
          <a:xfrm rot="2700000">
            <a:off x="3358243" y="5274469"/>
            <a:ext cx="798316" cy="776181"/>
          </a:xfrm>
          <a:prstGeom prst="teardrop">
            <a:avLst/>
          </a:prstGeom>
          <a:solidFill>
            <a:srgbClr val="6FC2BA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435932" y="5346720"/>
            <a:ext cx="614163" cy="6316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00139" y="5471201"/>
            <a:ext cx="5145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303"/>
          <p:cNvSpPr txBox="1">
            <a:spLocks noChangeArrowheads="1"/>
          </p:cNvSpPr>
          <p:nvPr/>
        </p:nvSpPr>
        <p:spPr>
          <a:xfrm>
            <a:off x="5000394" y="5473803"/>
            <a:ext cx="2857789" cy="37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결론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13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707904" y="2441051"/>
            <a:ext cx="4863563" cy="788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70C3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눈물 방울 3"/>
          <p:cNvSpPr/>
          <p:nvPr/>
        </p:nvSpPr>
        <p:spPr>
          <a:xfrm rot="2700000">
            <a:off x="3410800" y="2287676"/>
            <a:ext cx="1095220" cy="1095220"/>
          </a:xfrm>
          <a:prstGeom prst="teardrop">
            <a:avLst/>
          </a:prstGeom>
          <a:solidFill>
            <a:srgbClr val="6FC2BA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27468" y="2401983"/>
            <a:ext cx="866607" cy="866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58538" y="2573676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303"/>
          <p:cNvSpPr txBox="1">
            <a:spLocks noChangeArrowheads="1"/>
          </p:cNvSpPr>
          <p:nvPr/>
        </p:nvSpPr>
        <p:spPr>
          <a:xfrm>
            <a:off x="4499992" y="2576332"/>
            <a:ext cx="4032448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학습 결과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3627693"/>
            <a:ext cx="992579" cy="559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0"/>
              </a:spcBef>
              <a:buAutoNum type="arabicPeriod"/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결과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2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결과</a:t>
            </a:r>
            <a:r>
              <a:rPr lang="en-US" altLang="ko-KR" dirty="0" smtClean="0">
                <a:solidFill>
                  <a:schemeClr val="tx1"/>
                </a:solidFill>
              </a:rPr>
              <a:t>(1/3)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713" y="1268760"/>
            <a:ext cx="86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7</a:t>
            </a:r>
            <a:r>
              <a:rPr lang="ko-KR" altLang="en-US" b="1" dirty="0" smtClean="0"/>
              <a:t>개 에이전트의 평균 보상</a:t>
            </a:r>
            <a:endParaRPr lang="en-US" altLang="ko-KR" b="1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13876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460432" y="6381328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19/23</a:t>
            </a:r>
            <a:endParaRPr lang="ko-KR" altLang="en-US" sz="1400" dirty="0"/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966408"/>
              </p:ext>
            </p:extLst>
          </p:nvPr>
        </p:nvGraphicFramePr>
        <p:xfrm>
          <a:off x="582316" y="1983025"/>
          <a:ext cx="7979367" cy="395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6980221" y="2979812"/>
            <a:ext cx="1404959" cy="1241275"/>
            <a:chOff x="6980221" y="2979812"/>
            <a:chExt cx="1404959" cy="1241275"/>
          </a:xfrm>
        </p:grpSpPr>
        <p:sp>
          <p:nvSpPr>
            <p:cNvPr id="14" name="이등변 삼각형 13"/>
            <p:cNvSpPr/>
            <p:nvPr/>
          </p:nvSpPr>
          <p:spPr>
            <a:xfrm>
              <a:off x="8172400" y="2979812"/>
              <a:ext cx="144015" cy="195241"/>
            </a:xfrm>
            <a:prstGeom prst="triangle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0221" y="3181802"/>
              <a:ext cx="1404959" cy="1039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7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결과</a:t>
            </a:r>
            <a:r>
              <a:rPr lang="en-US" altLang="ko-KR" dirty="0" smtClean="0">
                <a:solidFill>
                  <a:schemeClr val="tx1"/>
                </a:solidFill>
              </a:rPr>
              <a:t>(2/3)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0432" y="6381328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20/23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48713" y="1268760"/>
            <a:ext cx="86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결과 비교</a:t>
            </a:r>
            <a:r>
              <a:rPr lang="en-US" altLang="ko-KR" b="1" dirty="0" smtClean="0"/>
              <a:t>(Isometric view)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13876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0076352" descr="EMB0000514c6d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" y="1970043"/>
            <a:ext cx="454446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26822" y="5668774"/>
            <a:ext cx="2548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연구 모델 </a:t>
            </a:r>
            <a:r>
              <a:rPr lang="en-US" altLang="ko-KR" sz="1400" b="1" dirty="0" smtClean="0"/>
              <a:t>Isometric view&gt;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25157" y="5666205"/>
            <a:ext cx="2548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연구 결과 </a:t>
            </a:r>
            <a:r>
              <a:rPr lang="en-US" altLang="ko-KR" sz="1400" b="1" dirty="0" smtClean="0"/>
              <a:t>Isometric view&gt;</a:t>
            </a:r>
            <a:endParaRPr lang="ko-KR" altLang="en-US" sz="1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48" y="1954898"/>
            <a:ext cx="4255160" cy="360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22" y="1949963"/>
            <a:ext cx="4257286" cy="359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결과</a:t>
            </a:r>
            <a:r>
              <a:rPr lang="en-US" altLang="ko-KR" dirty="0" smtClean="0">
                <a:solidFill>
                  <a:schemeClr val="tx1"/>
                </a:solidFill>
              </a:rPr>
              <a:t>(3/3)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713" y="1268760"/>
            <a:ext cx="86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결과</a:t>
            </a:r>
            <a:r>
              <a:rPr lang="en-US" altLang="ko-KR" b="1" dirty="0"/>
              <a:t> </a:t>
            </a:r>
            <a:r>
              <a:rPr lang="ko-KR" altLang="en-US" b="1" dirty="0" smtClean="0"/>
              <a:t>비교</a:t>
            </a:r>
            <a:r>
              <a:rPr lang="en-US" altLang="ko-KR" b="1" dirty="0" smtClean="0"/>
              <a:t>(Top view)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13876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155834400" descr="EMB0000514c6d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8" t="10431" b="5949"/>
          <a:stretch>
            <a:fillRect/>
          </a:stretch>
        </p:blipFill>
        <p:spPr bwMode="auto">
          <a:xfrm>
            <a:off x="371307" y="1927703"/>
            <a:ext cx="4320480" cy="392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78490" y="5952281"/>
            <a:ext cx="2106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연구 모델 </a:t>
            </a:r>
            <a:r>
              <a:rPr lang="en-US" altLang="ko-KR" sz="1400" b="1" dirty="0" smtClean="0"/>
              <a:t>Top view&gt;</a:t>
            </a:r>
            <a:endParaRPr lang="ko-KR" alt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866025" y="5946706"/>
            <a:ext cx="2141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연구 결과 </a:t>
            </a:r>
            <a:r>
              <a:rPr lang="en-US" altLang="ko-KR" sz="1400" b="1" dirty="0" smtClean="0"/>
              <a:t>Top view&gt;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460432" y="6381328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21/23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31" y="1920187"/>
            <a:ext cx="3878413" cy="3935659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433211" y="4093925"/>
            <a:ext cx="1203421" cy="12034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810799" y="4119465"/>
            <a:ext cx="1203421" cy="12034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598795" y="4313456"/>
            <a:ext cx="1203421" cy="1203421"/>
          </a:xfrm>
          <a:prstGeom prst="ellipse">
            <a:avLst/>
          </a:prstGeom>
          <a:noFill/>
          <a:ln w="38100">
            <a:solidFill>
              <a:srgbClr val="FFBB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091053" y="4293096"/>
            <a:ext cx="1203421" cy="1203421"/>
          </a:xfrm>
          <a:prstGeom prst="ellipse">
            <a:avLst/>
          </a:prstGeom>
          <a:noFill/>
          <a:ln w="38100">
            <a:solidFill>
              <a:srgbClr val="FFBB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6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707904" y="2441051"/>
            <a:ext cx="4863563" cy="788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70C3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눈물 방울 3"/>
          <p:cNvSpPr/>
          <p:nvPr/>
        </p:nvSpPr>
        <p:spPr>
          <a:xfrm rot="2700000">
            <a:off x="3410800" y="2287676"/>
            <a:ext cx="1095220" cy="1095220"/>
          </a:xfrm>
          <a:prstGeom prst="teardrop">
            <a:avLst/>
          </a:prstGeom>
          <a:solidFill>
            <a:srgbClr val="6FC2BA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27468" y="2401983"/>
            <a:ext cx="866607" cy="866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58538" y="2573676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303"/>
          <p:cNvSpPr txBox="1">
            <a:spLocks noChangeArrowheads="1"/>
          </p:cNvSpPr>
          <p:nvPr/>
        </p:nvSpPr>
        <p:spPr>
          <a:xfrm>
            <a:off x="4499992" y="2576332"/>
            <a:ext cx="4032448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결론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3627693"/>
            <a:ext cx="2339102" cy="559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0"/>
              </a:spcBef>
              <a:buAutoNum type="arabicPeriod"/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결론 및 향후 연구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tx1"/>
                </a:solidFill>
              </a:rPr>
              <a:t>결론 및 향후 연구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7" name="그림 6" descr="속지라인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0" y="6762750"/>
            <a:ext cx="9144000" cy="9525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75556" y="1332530"/>
            <a:ext cx="7992888" cy="2462793"/>
            <a:chOff x="755576" y="1844824"/>
            <a:chExt cx="7992888" cy="2462793"/>
          </a:xfrm>
        </p:grpSpPr>
        <p:sp>
          <p:nvSpPr>
            <p:cNvPr id="12" name="TextBox 11"/>
            <p:cNvSpPr txBox="1"/>
            <p:nvPr/>
          </p:nvSpPr>
          <p:spPr>
            <a:xfrm>
              <a:off x="755576" y="2060848"/>
              <a:ext cx="7992888" cy="2246769"/>
            </a:xfrm>
            <a:prstGeom prst="rect">
              <a:avLst/>
            </a:prstGeom>
            <a:noFill/>
            <a:ln w="28575">
              <a:solidFill>
                <a:srgbClr val="52C6BA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400" dirty="0" smtClean="0"/>
            </a:p>
            <a:p>
              <a:endParaRPr lang="en-US" altLang="ko-K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/>
                <a:t>강화학습을</a:t>
              </a:r>
              <a:r>
                <a:rPr lang="ko-KR" altLang="en-US" sz="1400" dirty="0" smtClean="0"/>
                <a:t> 이용해 선박 엔진룸에서의 배관 경로를 선정</a:t>
              </a:r>
              <a:endParaRPr lang="en-US" altLang="ko-KR" sz="1400" dirty="0" smtClean="0"/>
            </a:p>
            <a:p>
              <a:endParaRPr lang="en-US" altLang="ko-K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/>
                <a:t>7</a:t>
              </a:r>
              <a:r>
                <a:rPr lang="ko-KR" altLang="en-US" sz="1400" dirty="0" smtClean="0"/>
                <a:t>개의 </a:t>
              </a:r>
              <a:r>
                <a:rPr lang="ko-KR" altLang="en-US" sz="1400" dirty="0" err="1" smtClean="0"/>
                <a:t>배관경로를</a:t>
              </a:r>
              <a:r>
                <a:rPr lang="ko-KR" altLang="en-US" sz="1400" dirty="0"/>
                <a:t> </a:t>
              </a:r>
              <a:r>
                <a:rPr lang="en-US" altLang="ko-KR" sz="1400" dirty="0" smtClean="0"/>
                <a:t>20</a:t>
              </a:r>
              <a:r>
                <a:rPr lang="ko-KR" altLang="en-US" sz="1400" dirty="0" smtClean="0"/>
                <a:t>분에 걸쳐 학습</a:t>
              </a:r>
              <a:endParaRPr lang="en-US" altLang="ko-K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에이전트들의 평균 보상은 </a:t>
              </a:r>
              <a:r>
                <a:rPr lang="en-US" altLang="ko-KR" sz="1400" dirty="0" smtClean="0"/>
                <a:t>1.45</a:t>
              </a:r>
              <a:r>
                <a:rPr lang="ko-KR" altLang="en-US" sz="1400" dirty="0" smtClean="0"/>
                <a:t>로 수렴</a:t>
              </a:r>
              <a:endParaRPr lang="en-US" altLang="ko-K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학습결과를 실제 모델과 </a:t>
              </a:r>
              <a:r>
                <a:rPr lang="ko-KR" altLang="en-US" sz="1400" dirty="0" smtClean="0"/>
                <a:t>비교해 유효성 검토</a:t>
              </a:r>
              <a:endParaRPr lang="en-US" altLang="ko-K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1600" y="1844824"/>
              <a:ext cx="64807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E818E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결론</a:t>
              </a:r>
              <a:endParaRPr lang="ko-KR" altLang="en-US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5556" y="4226791"/>
            <a:ext cx="7992888" cy="1816462"/>
            <a:chOff x="755576" y="2182838"/>
            <a:chExt cx="8136904" cy="1816462"/>
          </a:xfrm>
        </p:grpSpPr>
        <p:sp>
          <p:nvSpPr>
            <p:cNvPr id="15" name="TextBox 14"/>
            <p:cNvSpPr txBox="1"/>
            <p:nvPr/>
          </p:nvSpPr>
          <p:spPr>
            <a:xfrm>
              <a:off x="755576" y="2398862"/>
              <a:ext cx="8136904" cy="1600438"/>
            </a:xfrm>
            <a:prstGeom prst="rect">
              <a:avLst/>
            </a:prstGeom>
            <a:noFill/>
            <a:ln w="28575">
              <a:solidFill>
                <a:srgbClr val="52C6BA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400" dirty="0" smtClean="0"/>
            </a:p>
            <a:p>
              <a:endParaRPr lang="en-US" altLang="ko-K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보다 많은 제약조건</a:t>
              </a: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생산적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운용 및 유지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을 고려해 설계자의 의도를 더욱 잘 반영할 수 있도록 연구 예정</a:t>
              </a:r>
              <a:endParaRPr lang="en-US" altLang="ko-K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제약조건에 대한 보상의 수치 수정을 통한 알고리즘의 최적화 진행 예정</a:t>
              </a:r>
              <a:endParaRPr lang="en-US" altLang="ko-K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1600" y="2182838"/>
              <a:ext cx="1224136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E818E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향후 연구</a:t>
              </a:r>
              <a:endParaRPr lang="ko-KR" altLang="en-US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460432" y="6397230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23/23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22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2483768" y="4725144"/>
            <a:ext cx="4104456" cy="799440"/>
          </a:xfrm>
          <a:ln w="952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sz="5000" dirty="0"/>
              <a:t>THANK YOU</a:t>
            </a:r>
            <a:endParaRPr lang="ko-KR" altLang="en-US" sz="5000" dirty="0"/>
          </a:p>
        </p:txBody>
      </p:sp>
      <p:sp>
        <p:nvSpPr>
          <p:cNvPr id="2" name="직사각형 1"/>
          <p:cNvSpPr/>
          <p:nvPr/>
        </p:nvSpPr>
        <p:spPr>
          <a:xfrm>
            <a:off x="3578041" y="1628800"/>
            <a:ext cx="1983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 smtClean="0"/>
              <a:t>Q&amp;A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9578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707904" y="2441051"/>
            <a:ext cx="4863563" cy="788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70C3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눈물 방울 3"/>
          <p:cNvSpPr/>
          <p:nvPr/>
        </p:nvSpPr>
        <p:spPr>
          <a:xfrm rot="2700000">
            <a:off x="3410800" y="2287676"/>
            <a:ext cx="1095220" cy="1095220"/>
          </a:xfrm>
          <a:prstGeom prst="teardrop">
            <a:avLst/>
          </a:prstGeom>
          <a:solidFill>
            <a:srgbClr val="6FC2BA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27468" y="2401983"/>
            <a:ext cx="866607" cy="866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58538" y="2573676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303"/>
          <p:cNvSpPr txBox="1">
            <a:spLocks noChangeArrowheads="1"/>
          </p:cNvSpPr>
          <p:nvPr/>
        </p:nvSpPr>
        <p:spPr>
          <a:xfrm>
            <a:off x="4499992" y="2576332"/>
            <a:ext cx="4032448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연구 배경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55976" y="3627693"/>
            <a:ext cx="198002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0"/>
              </a:spcBef>
              <a:buAutoNum type="arabicPeriod"/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배관 설계업무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AutoNum type="arabicPeriod"/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연구동향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AutoNum type="arabicPeriod"/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연구목표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배관 설계업무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8854" y="6397230"/>
            <a:ext cx="605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2/23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69776" y="1268760"/>
            <a:ext cx="8622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선박 한 척에 들어가는 배관은 선박의 크기에 따라 </a:t>
            </a:r>
            <a:r>
              <a:rPr lang="en-US" altLang="ko-KR" b="1" dirty="0" smtClean="0"/>
              <a:t>1~4</a:t>
            </a:r>
            <a:r>
              <a:rPr lang="ko-KR" altLang="en-US" b="1" dirty="0" smtClean="0"/>
              <a:t>천개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/>
              <a:t>배관경로</a:t>
            </a:r>
            <a:r>
              <a:rPr lang="ko-KR" altLang="en-US" b="1" dirty="0" smtClean="0"/>
              <a:t> 설계는 전체 설계 업무 시간의 최대 </a:t>
            </a:r>
            <a:r>
              <a:rPr lang="en-US" altLang="ko-KR" b="1" dirty="0" smtClean="0"/>
              <a:t>50%</a:t>
            </a:r>
            <a:r>
              <a:rPr lang="ko-KR" altLang="en-US" b="1" dirty="0" smtClean="0"/>
              <a:t>까지 차지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고려해야하는 제약조건들이 많음 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연관 업무가 많고 수정작업이 빈번해 업무 부담이 높음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현재 </a:t>
            </a:r>
            <a:r>
              <a:rPr lang="ko-KR" altLang="en-US" b="1" dirty="0" err="1" smtClean="0"/>
              <a:t>배관경로</a:t>
            </a:r>
            <a:r>
              <a:rPr lang="ko-KR" altLang="en-US" b="1" dirty="0" smtClean="0"/>
              <a:t> 설계는 엔지니어에 의해 직접 </a:t>
            </a:r>
            <a:r>
              <a:rPr lang="en-US" altLang="ko-KR" b="1" dirty="0" smtClean="0"/>
              <a:t>CAD </a:t>
            </a:r>
            <a:r>
              <a:rPr lang="ko-KR" altLang="en-US" b="1" dirty="0" smtClean="0"/>
              <a:t>프로그램에서 수행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475656" y="4146796"/>
            <a:ext cx="6154062" cy="400110"/>
          </a:xfrm>
          <a:prstGeom prst="rect">
            <a:avLst/>
          </a:prstGeom>
          <a:solidFill>
            <a:srgbClr val="1E81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FFFFFF"/>
                </a:solidFill>
              </a:rPr>
              <a:t>배관경로</a:t>
            </a:r>
            <a:r>
              <a:rPr lang="ko-KR" altLang="en-US" sz="2000" dirty="0" smtClean="0">
                <a:solidFill>
                  <a:srgbClr val="FFFFFF"/>
                </a:solidFill>
              </a:rPr>
              <a:t> 설계에 대한 자동화 알고리즘 필요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pic>
        <p:nvPicPr>
          <p:cNvPr id="11" name="_x286909560" descr="EMB000045583b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86"/>
          <a:stretch>
            <a:fillRect/>
          </a:stretch>
        </p:blipFill>
        <p:spPr bwMode="auto">
          <a:xfrm>
            <a:off x="2153906" y="4650785"/>
            <a:ext cx="2025711" cy="19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159" y="4796231"/>
            <a:ext cx="2590057" cy="1624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softEdge rad="63500"/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712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연구동향</a:t>
            </a:r>
            <a:r>
              <a:rPr lang="en-US" altLang="ko-KR" dirty="0" smtClean="0">
                <a:solidFill>
                  <a:schemeClr val="tx1"/>
                </a:solidFill>
              </a:rPr>
              <a:t>(1/3)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8854" y="6397230"/>
            <a:ext cx="605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3/23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9776" y="1412776"/>
            <a:ext cx="8694712" cy="5527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70C3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71987" y="1519863"/>
            <a:ext cx="469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+mj-ea"/>
                <a:ea typeface="+mj-ea"/>
              </a:rPr>
              <a:t>Pipe routing framework for detailed ship design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22264" y="4129845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+mj-lt"/>
              </a:rPr>
              <a:t>&lt;</a:t>
            </a:r>
            <a:r>
              <a:rPr lang="ko-KR" altLang="en-US" sz="1200" b="1" dirty="0" smtClean="0">
                <a:latin typeface="+mj-lt"/>
              </a:rPr>
              <a:t>연구 결과</a:t>
            </a:r>
            <a:r>
              <a:rPr lang="en-US" altLang="ko-KR" sz="1200" b="1" dirty="0" smtClean="0">
                <a:latin typeface="+mj-lt"/>
              </a:rPr>
              <a:t>&gt;</a:t>
            </a:r>
            <a:endParaRPr lang="ko-KR" altLang="en-US" sz="1200" b="1" dirty="0"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60032" y="6257853"/>
            <a:ext cx="41394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Andi Asmara, Pipe routing framework for detailed ship design,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2013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95633" y="4129845"/>
            <a:ext cx="25174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+mj-lt"/>
              </a:rPr>
              <a:t>&lt;A* algorithm</a:t>
            </a:r>
            <a:r>
              <a:rPr lang="ko-KR" altLang="en-US" sz="1200" b="1" dirty="0" smtClean="0">
                <a:latin typeface="+mj-lt"/>
              </a:rPr>
              <a:t>의 경로선정과정</a:t>
            </a:r>
            <a:r>
              <a:rPr lang="en-US" altLang="ko-KR" sz="1200" b="1" dirty="0" smtClean="0">
                <a:latin typeface="+mj-lt"/>
              </a:rPr>
              <a:t>&gt;</a:t>
            </a:r>
            <a:endParaRPr lang="ko-KR" altLang="en-US" sz="1200" b="1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097726"/>
            <a:ext cx="2880320" cy="192967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999394"/>
            <a:ext cx="3197612" cy="20512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7594" y="4485998"/>
            <a:ext cx="8734885" cy="1731208"/>
          </a:xfrm>
          <a:prstGeom prst="rect">
            <a:avLst/>
          </a:prstGeom>
          <a:solidFill>
            <a:srgbClr val="FFFFFF"/>
          </a:solidFill>
          <a:ln>
            <a:solidFill>
              <a:srgbClr val="1E8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0184" y="4494162"/>
            <a:ext cx="86097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선박에 설치되는 배관의 경로 선정을 위해 다양한 </a:t>
            </a:r>
            <a:r>
              <a:rPr lang="ko-KR" altLang="en-US" sz="1400" dirty="0">
                <a:latin typeface="+mj-ea"/>
                <a:ea typeface="+mj-ea"/>
              </a:rPr>
              <a:t>알</a:t>
            </a:r>
            <a:r>
              <a:rPr lang="ko-KR" altLang="en-US" sz="1400" dirty="0" smtClean="0">
                <a:latin typeface="+mj-ea"/>
                <a:ea typeface="+mj-ea"/>
              </a:rPr>
              <a:t>고리즘을 비교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A* algorithm</a:t>
            </a:r>
            <a:r>
              <a:rPr lang="ko-KR" altLang="en-US" sz="1400" dirty="0" smtClean="0">
                <a:latin typeface="+mj-ea"/>
                <a:ea typeface="+mj-ea"/>
              </a:rPr>
              <a:t>와 </a:t>
            </a:r>
            <a:r>
              <a:rPr lang="en-US" altLang="ko-KR" sz="1400" dirty="0" smtClean="0">
                <a:latin typeface="+mj-ea"/>
                <a:ea typeface="+mj-ea"/>
              </a:rPr>
              <a:t>Discrete Particle Swarm Optimization</a:t>
            </a:r>
            <a:r>
              <a:rPr lang="ko-KR" altLang="en-US" sz="1400" dirty="0" smtClean="0">
                <a:latin typeface="+mj-ea"/>
                <a:ea typeface="+mj-ea"/>
              </a:rPr>
              <a:t>을 이용해 </a:t>
            </a:r>
            <a:r>
              <a:rPr lang="ko-KR" altLang="en-US" sz="1400" dirty="0" err="1" smtClean="0">
                <a:latin typeface="+mj-ea"/>
                <a:ea typeface="+mj-ea"/>
              </a:rPr>
              <a:t>배관경로</a:t>
            </a:r>
            <a:r>
              <a:rPr lang="ko-KR" altLang="en-US" sz="1400" dirty="0" smtClean="0">
                <a:latin typeface="+mj-ea"/>
                <a:ea typeface="+mj-ea"/>
              </a:rPr>
              <a:t> 선정 수행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실제 </a:t>
            </a:r>
            <a:r>
              <a:rPr lang="ko-KR" altLang="en-US" sz="1400" dirty="0" err="1" smtClean="0">
                <a:latin typeface="+mj-ea"/>
                <a:ea typeface="+mj-ea"/>
              </a:rPr>
              <a:t>엔진룸</a:t>
            </a:r>
            <a:r>
              <a:rPr lang="ko-KR" altLang="en-US" sz="1400" dirty="0" smtClean="0">
                <a:latin typeface="+mj-ea"/>
                <a:ea typeface="+mj-ea"/>
              </a:rPr>
              <a:t> 모델에서 배관경로자동화 구현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517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연구동향</a:t>
            </a:r>
            <a:r>
              <a:rPr lang="en-US" altLang="ko-KR" dirty="0" smtClean="0">
                <a:solidFill>
                  <a:schemeClr val="tx1"/>
                </a:solidFill>
              </a:rPr>
              <a:t>(2/3)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8854" y="6397230"/>
            <a:ext cx="605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4/23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57594" y="4485998"/>
            <a:ext cx="8734885" cy="1731208"/>
          </a:xfrm>
          <a:prstGeom prst="rect">
            <a:avLst/>
          </a:prstGeom>
          <a:solidFill>
            <a:srgbClr val="FFFFFF"/>
          </a:solidFill>
          <a:ln>
            <a:solidFill>
              <a:srgbClr val="1E8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9776" y="1412776"/>
            <a:ext cx="8694712" cy="5527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70C3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11839" y="1519863"/>
            <a:ext cx="56263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+mj-ea"/>
                <a:ea typeface="+mj-ea"/>
              </a:rPr>
              <a:t>조선해양 </a:t>
            </a:r>
            <a:r>
              <a:rPr lang="en-US" altLang="ko-KR" sz="1600" dirty="0" smtClean="0">
                <a:latin typeface="+mj-ea"/>
                <a:ea typeface="+mj-ea"/>
              </a:rPr>
              <a:t>CAD </a:t>
            </a:r>
            <a:r>
              <a:rPr lang="ko-KR" altLang="en-US" sz="1600" dirty="0" smtClean="0">
                <a:latin typeface="+mj-ea"/>
                <a:ea typeface="+mj-ea"/>
              </a:rPr>
              <a:t>환경에서의 선박 배관 </a:t>
            </a:r>
            <a:r>
              <a:rPr lang="ko-KR" altLang="en-US" sz="1600" dirty="0" err="1" smtClean="0">
                <a:latin typeface="+mj-ea"/>
                <a:ea typeface="+mj-ea"/>
              </a:rPr>
              <a:t>자동배치</a:t>
            </a:r>
            <a:r>
              <a:rPr lang="ko-KR" altLang="en-US" sz="1600" dirty="0" smtClean="0">
                <a:latin typeface="+mj-ea"/>
                <a:ea typeface="+mj-ea"/>
              </a:rPr>
              <a:t> 시스템 개발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0184" y="4494162"/>
            <a:ext cx="845627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  <a:ea typeface="+mj-ea"/>
              </a:rPr>
              <a:t>Dijkstra’s</a:t>
            </a:r>
            <a:r>
              <a:rPr lang="en-US" altLang="ko-KR" sz="1400" dirty="0" smtClean="0">
                <a:latin typeface="+mj-ea"/>
                <a:ea typeface="+mj-ea"/>
              </a:rPr>
              <a:t> algorithm</a:t>
            </a:r>
            <a:r>
              <a:rPr lang="ko-KR" altLang="en-US" sz="1400" dirty="0" smtClean="0">
                <a:latin typeface="+mj-ea"/>
                <a:ea typeface="+mj-ea"/>
              </a:rPr>
              <a:t>을 이용해 배관경로선정 수행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배관이 설치되는 환경을 격자로 나누어 경로로서 이용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경로에서 발생하는 재료 비용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설치 비용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조작 비용을 이용해 </a:t>
            </a:r>
            <a:r>
              <a:rPr lang="en-US" altLang="ko-KR" sz="1400" dirty="0" smtClean="0">
                <a:latin typeface="+mj-ea"/>
                <a:ea typeface="+mj-ea"/>
              </a:rPr>
              <a:t>cost function</a:t>
            </a:r>
            <a:r>
              <a:rPr lang="ko-KR" altLang="en-US" sz="1400" dirty="0" smtClean="0">
                <a:latin typeface="+mj-ea"/>
                <a:ea typeface="+mj-ea"/>
              </a:rPr>
              <a:t>을 만들고 이를 최소화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02480" y="6256652"/>
            <a:ext cx="47154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/>
              <a:t>Nguyen Hai, </a:t>
            </a:r>
            <a:r>
              <a:rPr lang="ko-KR" altLang="en-US" sz="1000" dirty="0" smtClean="0"/>
              <a:t>조선해양 </a:t>
            </a:r>
            <a:r>
              <a:rPr lang="en-US" altLang="ko-KR" sz="1000" dirty="0" smtClean="0"/>
              <a:t>CAD </a:t>
            </a:r>
            <a:r>
              <a:rPr lang="ko-KR" altLang="en-US" sz="1000" dirty="0" smtClean="0"/>
              <a:t>환경에서의 선박 배관 </a:t>
            </a:r>
            <a:r>
              <a:rPr lang="ko-KR" altLang="en-US" sz="1000" dirty="0" err="1" smtClean="0"/>
              <a:t>자동배치</a:t>
            </a:r>
            <a:r>
              <a:rPr lang="ko-KR" altLang="en-US" sz="1000" dirty="0" smtClean="0"/>
              <a:t> 시스템 개발</a:t>
            </a:r>
            <a:r>
              <a:rPr lang="en-US" altLang="ko-KR" sz="1000" dirty="0" smtClean="0"/>
              <a:t>, 2016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68575" y="4175790"/>
            <a:ext cx="2334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+mj-lt"/>
              </a:rPr>
              <a:t>&lt;</a:t>
            </a:r>
            <a:r>
              <a:rPr lang="ko-KR" altLang="en-US" sz="1200" b="1" dirty="0" smtClean="0">
                <a:latin typeface="+mj-lt"/>
              </a:rPr>
              <a:t>배관 경로 선정 흐름도</a:t>
            </a:r>
            <a:r>
              <a:rPr lang="en-US" altLang="ko-KR" sz="1200" b="1" dirty="0" smtClean="0">
                <a:latin typeface="+mj-lt"/>
              </a:rPr>
              <a:t>&gt;</a:t>
            </a:r>
            <a:endParaRPr lang="ko-KR" altLang="en-US" sz="1200" b="1" dirty="0">
              <a:latin typeface="+mj-lt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098555"/>
            <a:ext cx="2686590" cy="19830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34" y="2146181"/>
            <a:ext cx="2736304" cy="196806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122264" y="4129845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+mj-lt"/>
              </a:rPr>
              <a:t>&lt;</a:t>
            </a:r>
            <a:r>
              <a:rPr lang="ko-KR" altLang="en-US" sz="1200" b="1" dirty="0" smtClean="0">
                <a:latin typeface="+mj-lt"/>
              </a:rPr>
              <a:t>연구 결과</a:t>
            </a:r>
            <a:r>
              <a:rPr lang="en-US" altLang="ko-KR" sz="1200" b="1" dirty="0" smtClean="0">
                <a:latin typeface="+mj-lt"/>
              </a:rPr>
              <a:t>&gt;</a:t>
            </a:r>
            <a:endParaRPr lang="ko-KR" alt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71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연구동향</a:t>
            </a:r>
            <a:r>
              <a:rPr lang="en-US" altLang="ko-KR" dirty="0" smtClean="0">
                <a:solidFill>
                  <a:schemeClr val="tx1"/>
                </a:solidFill>
              </a:rPr>
              <a:t>(3/3)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8854" y="6397230"/>
            <a:ext cx="605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/23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57594" y="4485998"/>
            <a:ext cx="8734885" cy="1731208"/>
          </a:xfrm>
          <a:prstGeom prst="rect">
            <a:avLst/>
          </a:prstGeom>
          <a:solidFill>
            <a:srgbClr val="FFFFFF"/>
          </a:solidFill>
          <a:ln>
            <a:solidFill>
              <a:srgbClr val="1E8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9776" y="1412776"/>
            <a:ext cx="8694712" cy="5527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70C3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09697" y="1514955"/>
            <a:ext cx="32772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 smtClean="0">
                <a:latin typeface="+mj-ea"/>
                <a:ea typeface="+mj-ea"/>
              </a:rPr>
              <a:t>강화학습을</a:t>
            </a:r>
            <a:r>
              <a:rPr lang="ko-KR" altLang="en-US" sz="1600" dirty="0" smtClean="0">
                <a:latin typeface="+mj-ea"/>
                <a:ea typeface="+mj-ea"/>
              </a:rPr>
              <a:t> 이용한 </a:t>
            </a:r>
            <a:r>
              <a:rPr lang="ko-KR" altLang="en-US" sz="1600" dirty="0" err="1" smtClean="0">
                <a:latin typeface="+mj-ea"/>
                <a:ea typeface="+mj-ea"/>
              </a:rPr>
              <a:t>경로선정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연구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0184" y="4494162"/>
            <a:ext cx="8609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6" y="2014414"/>
            <a:ext cx="2686288" cy="24449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29" y="2040435"/>
            <a:ext cx="2973506" cy="23765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339" y="2097350"/>
            <a:ext cx="3126794" cy="2314696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975CC47-415E-429E-88F4-65CE855F868F}"/>
              </a:ext>
            </a:extLst>
          </p:cNvPr>
          <p:cNvSpPr/>
          <p:nvPr/>
        </p:nvSpPr>
        <p:spPr>
          <a:xfrm>
            <a:off x="400328" y="3990360"/>
            <a:ext cx="2376264" cy="421686"/>
          </a:xfrm>
          <a:prstGeom prst="roundRect">
            <a:avLst/>
          </a:prstGeom>
          <a:solidFill>
            <a:srgbClr val="1E8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 smtClean="0"/>
              <a:t>강화학습을</a:t>
            </a:r>
            <a:r>
              <a:rPr lang="ko-KR" altLang="en-US" sz="1050" b="1" dirty="0" smtClean="0"/>
              <a:t> 이용한 격자 형태의   </a:t>
            </a:r>
            <a:r>
              <a:rPr lang="ko-KR" altLang="en-US" sz="1050" b="1" dirty="0" err="1" smtClean="0"/>
              <a:t>경로선정</a:t>
            </a:r>
            <a:endParaRPr lang="ko-KR" altLang="en-US" sz="1050" b="1" dirty="0"/>
          </a:p>
        </p:txBody>
      </p:sp>
      <p:sp>
        <p:nvSpPr>
          <p:cNvPr id="22" name="사각형: 둥근 모서리 18">
            <a:extLst>
              <a:ext uri="{FF2B5EF4-FFF2-40B4-BE49-F238E27FC236}">
                <a16:creationId xmlns:a16="http://schemas.microsoft.com/office/drawing/2014/main" id="{8975CC47-415E-429E-88F4-65CE855F868F}"/>
              </a:ext>
            </a:extLst>
          </p:cNvPr>
          <p:cNvSpPr/>
          <p:nvPr/>
        </p:nvSpPr>
        <p:spPr>
          <a:xfrm>
            <a:off x="3146872" y="3995056"/>
            <a:ext cx="2376264" cy="416989"/>
          </a:xfrm>
          <a:prstGeom prst="roundRect">
            <a:avLst/>
          </a:prstGeom>
          <a:solidFill>
            <a:srgbClr val="1E8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 smtClean="0"/>
              <a:t>강화학습</a:t>
            </a:r>
            <a:r>
              <a:rPr lang="ko-KR" altLang="en-US" sz="1050" b="1" dirty="0" smtClean="0"/>
              <a:t> 기반 경로자동선정로봇</a:t>
            </a:r>
            <a:endParaRPr lang="ko-KR" altLang="en-US" sz="1050" b="1" dirty="0"/>
          </a:p>
        </p:txBody>
      </p:sp>
      <p:sp>
        <p:nvSpPr>
          <p:cNvPr id="23" name="사각형: 둥근 모서리 18">
            <a:extLst>
              <a:ext uri="{FF2B5EF4-FFF2-40B4-BE49-F238E27FC236}">
                <a16:creationId xmlns:a16="http://schemas.microsoft.com/office/drawing/2014/main" id="{8975CC47-415E-429E-88F4-65CE855F868F}"/>
              </a:ext>
            </a:extLst>
          </p:cNvPr>
          <p:cNvSpPr/>
          <p:nvPr/>
        </p:nvSpPr>
        <p:spPr>
          <a:xfrm>
            <a:off x="6168602" y="3990360"/>
            <a:ext cx="2376264" cy="421685"/>
          </a:xfrm>
          <a:prstGeom prst="roundRect">
            <a:avLst/>
          </a:prstGeom>
          <a:solidFill>
            <a:srgbClr val="1E8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 smtClean="0"/>
              <a:t>강화학습을</a:t>
            </a:r>
            <a:r>
              <a:rPr lang="ko-KR" altLang="en-US" sz="1050" b="1" dirty="0" smtClean="0"/>
              <a:t> 이용해 경로를 스스로 선정하는 청소기</a:t>
            </a:r>
            <a:endParaRPr lang="ko-KR" altLang="en-US" sz="1050" b="1" dirty="0"/>
          </a:p>
        </p:txBody>
      </p:sp>
      <p:sp>
        <p:nvSpPr>
          <p:cNvPr id="25" name="직사각형 24"/>
          <p:cNvSpPr/>
          <p:nvPr/>
        </p:nvSpPr>
        <p:spPr>
          <a:xfrm>
            <a:off x="220184" y="4494162"/>
            <a:ext cx="845627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경로선정알고리즘은 환경을 탐험</a:t>
            </a:r>
            <a:r>
              <a:rPr lang="en-US" altLang="ko-KR" sz="1400" dirty="0">
                <a:latin typeface="+mj-ea"/>
              </a:rPr>
              <a:t>(exploration)</a:t>
            </a:r>
            <a:r>
              <a:rPr lang="ko-KR" altLang="en-US" sz="1400" dirty="0">
                <a:latin typeface="+mj-ea"/>
              </a:rPr>
              <a:t>하고 개척</a:t>
            </a:r>
            <a:r>
              <a:rPr lang="en-US" altLang="ko-KR" sz="1400" dirty="0">
                <a:latin typeface="+mj-ea"/>
              </a:rPr>
              <a:t>(exploitation)</a:t>
            </a:r>
            <a:r>
              <a:rPr lang="ko-KR" altLang="en-US" sz="1400" dirty="0">
                <a:latin typeface="+mj-ea"/>
              </a:rPr>
              <a:t>해 최적의 경로를 찾는 것</a:t>
            </a:r>
            <a:endParaRPr lang="en-US" altLang="ko-KR" sz="1400" dirty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j-ea"/>
              </a:rPr>
              <a:t>강화학습은</a:t>
            </a:r>
            <a:r>
              <a:rPr lang="ko-KR" altLang="en-US" sz="1400" dirty="0">
                <a:latin typeface="+mj-ea"/>
              </a:rPr>
              <a:t> 학습의 주체가 환경에 대한 정보를 수집하고 이를 바탕으로 문제를 </a:t>
            </a:r>
            <a:r>
              <a:rPr lang="ko-KR" altLang="en-US" sz="1400" dirty="0" smtClean="0">
                <a:latin typeface="+mj-ea"/>
              </a:rPr>
              <a:t>해결</a:t>
            </a:r>
            <a:endParaRPr lang="en-US" altLang="ko-KR" sz="1400" dirty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보상을 최대로 받는 경로를 최적경로로서 </a:t>
            </a:r>
            <a:r>
              <a:rPr lang="ko-KR" altLang="en-US" sz="1400" dirty="0" smtClean="0">
                <a:latin typeface="+mj-ea"/>
              </a:rPr>
              <a:t>선택</a:t>
            </a:r>
            <a:endParaRPr lang="en-US" altLang="ko-KR" sz="1400" dirty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89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연구목표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8854" y="6397230"/>
            <a:ext cx="605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6/23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15646" y="4176944"/>
            <a:ext cx="3744416" cy="9429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28593" y="4182774"/>
            <a:ext cx="3744416" cy="9429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아래쪽 화살표 25"/>
          <p:cNvSpPr/>
          <p:nvPr/>
        </p:nvSpPr>
        <p:spPr>
          <a:xfrm>
            <a:off x="4274348" y="5119876"/>
            <a:ext cx="689016" cy="653993"/>
          </a:xfrm>
          <a:prstGeom prst="downArrow">
            <a:avLst/>
          </a:prstGeom>
          <a:solidFill>
            <a:srgbClr val="1E818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171949" y="1939017"/>
            <a:ext cx="8938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1E818E"/>
                </a:solidFill>
              </a:rPr>
              <a:t>+</a:t>
            </a:r>
            <a:endParaRPr lang="ko-KR" altLang="en-US" sz="8800" b="1" dirty="0">
              <a:solidFill>
                <a:srgbClr val="1E818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76004" y="3998108"/>
            <a:ext cx="1649593" cy="369332"/>
          </a:xfrm>
          <a:prstGeom prst="rect">
            <a:avLst/>
          </a:prstGeom>
          <a:solidFill>
            <a:srgbClr val="1E818E"/>
          </a:solidFill>
          <a:ln w="28575">
            <a:solidFill>
              <a:srgbClr val="1E818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배관경로</a:t>
            </a:r>
            <a:r>
              <a:rPr lang="ko-KR" altLang="en-US" dirty="0" smtClean="0">
                <a:solidFill>
                  <a:schemeClr val="bg1"/>
                </a:solidFill>
              </a:rPr>
              <a:t> 선정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03552" y="5879995"/>
            <a:ext cx="6630610" cy="461665"/>
          </a:xfrm>
          <a:prstGeom prst="rect">
            <a:avLst/>
          </a:prstGeom>
          <a:solidFill>
            <a:srgbClr val="1E81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FFFF"/>
                </a:solidFill>
              </a:rPr>
              <a:t>강화학습을</a:t>
            </a:r>
            <a:r>
              <a:rPr lang="ko-KR" altLang="en-US" sz="2400" dirty="0" smtClean="0">
                <a:solidFill>
                  <a:srgbClr val="FFFFFF"/>
                </a:solidFill>
              </a:rPr>
              <a:t> 이용한 초기배관경로 선정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68009" y="3992278"/>
            <a:ext cx="1239689" cy="369332"/>
          </a:xfrm>
          <a:prstGeom prst="rect">
            <a:avLst/>
          </a:prstGeom>
          <a:solidFill>
            <a:srgbClr val="1E818E"/>
          </a:solidFill>
          <a:ln w="28575">
            <a:solidFill>
              <a:srgbClr val="1E818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강화학습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863" y="4478257"/>
            <a:ext cx="361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학습의 주체가 환경을 탐색하고 개척함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보상을 이용한 최적경로선정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29693752" descr="EMB000051a843c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21" y="1484784"/>
            <a:ext cx="3084664" cy="23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254810" y="4475197"/>
            <a:ext cx="361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배관 설계 분야 중 업무 부담이 가장 큰 업무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설계업무 중 시간이 가장 오래 걸리는 업무</a:t>
            </a:r>
            <a:endParaRPr lang="en-US" altLang="ko-KR" sz="1200" dirty="0" smtClean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580" y="1711539"/>
            <a:ext cx="2996657" cy="196360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8611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707904" y="2441051"/>
            <a:ext cx="4863563" cy="788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70C3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눈물 방울 3"/>
          <p:cNvSpPr/>
          <p:nvPr/>
        </p:nvSpPr>
        <p:spPr>
          <a:xfrm rot="2700000">
            <a:off x="3410800" y="2287676"/>
            <a:ext cx="1095220" cy="1095220"/>
          </a:xfrm>
          <a:prstGeom prst="teardrop">
            <a:avLst/>
          </a:prstGeom>
          <a:solidFill>
            <a:srgbClr val="6FC2BA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27468" y="2401983"/>
            <a:ext cx="866607" cy="866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58538" y="2573676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303"/>
          <p:cNvSpPr txBox="1">
            <a:spLocks noChangeArrowheads="1"/>
          </p:cNvSpPr>
          <p:nvPr/>
        </p:nvSpPr>
        <p:spPr>
          <a:xfrm>
            <a:off x="4499992" y="2576332"/>
            <a:ext cx="4032448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강화학습기반 경로 선정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3627693"/>
            <a:ext cx="349326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0"/>
              </a:spcBef>
              <a:buAutoNum type="arabicPeriod"/>
              <a:defRPr/>
            </a:pPr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강화학습의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구조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AutoNum type="arabicPeriod"/>
              <a:defRPr/>
            </a:pPr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강화학습을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이용한 경로 선정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AutoNum type="arabicPeriod"/>
              <a:defRPr/>
            </a:pPr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강화학습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환경 구성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77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51693</TotalTime>
  <Words>951</Words>
  <Application>Microsoft Office PowerPoint</Application>
  <PresentationFormat>화면 슬라이드 쇼(4:3)</PresentationFormat>
  <Paragraphs>292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HY강B</vt:lpstr>
      <vt:lpstr>HY견고딕</vt:lpstr>
      <vt:lpstr>굴림</vt:lpstr>
      <vt:lpstr>맑은 고딕</vt:lpstr>
      <vt:lpstr>Arial</vt:lpstr>
      <vt:lpstr>Wingdings</vt:lpstr>
      <vt:lpstr>1_Office 테마</vt:lpstr>
      <vt:lpstr>강화학습기반  초기배관경로 설계</vt:lpstr>
      <vt:lpstr>Contents</vt:lpstr>
      <vt:lpstr>PowerPoint 프레젠테이션</vt:lpstr>
      <vt:lpstr>배관 설계업무</vt:lpstr>
      <vt:lpstr>연구동향(1/3)</vt:lpstr>
      <vt:lpstr>연구동향(2/3)</vt:lpstr>
      <vt:lpstr>연구동향(3/3)</vt:lpstr>
      <vt:lpstr>연구목표</vt:lpstr>
      <vt:lpstr>PowerPoint 프레젠테이션</vt:lpstr>
      <vt:lpstr>강화학습의 구조</vt:lpstr>
      <vt:lpstr>강화학습을 이용한 경로 선정</vt:lpstr>
      <vt:lpstr>강화학습 환경 구성(1/8)</vt:lpstr>
      <vt:lpstr>강화학습 환경 구성(2/8)</vt:lpstr>
      <vt:lpstr>강화학습 환경 구성(3/8)</vt:lpstr>
      <vt:lpstr>강화학습 환경 구성(4/8)</vt:lpstr>
      <vt:lpstr>강화학습 환경 구성(5/8)</vt:lpstr>
      <vt:lpstr>강화학습 환경 구성(6/8)</vt:lpstr>
      <vt:lpstr>강화학습 환경 구성(7/8)</vt:lpstr>
      <vt:lpstr>강화학습 환경 구성(8/8)</vt:lpstr>
      <vt:lpstr>PowerPoint 프레젠테이션</vt:lpstr>
      <vt:lpstr>결과(1/3)</vt:lpstr>
      <vt:lpstr>결과(2/3)</vt:lpstr>
      <vt:lpstr>결과(3/3)</vt:lpstr>
      <vt:lpstr>PowerPoint 프레젠테이션</vt:lpstr>
      <vt:lpstr>결론 및 향후 연구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MIHEE</dc:creator>
  <cp:lastModifiedBy>Windows 사용자</cp:lastModifiedBy>
  <cp:revision>2007</cp:revision>
  <cp:lastPrinted>2018-11-07T14:55:36Z</cp:lastPrinted>
  <dcterms:created xsi:type="dcterms:W3CDTF">2013-01-09T08:25:02Z</dcterms:created>
  <dcterms:modified xsi:type="dcterms:W3CDTF">2018-11-12T06:48:43Z</dcterms:modified>
</cp:coreProperties>
</file>